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aradigm" TargetMode="External"/><Relationship Id="rId3" Type="http://schemas.openxmlformats.org/officeDocument/2006/relationships/hyperlink" Target="http://cs.lmu.edu/~ray/notes/paradigm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_rose_by_any_other_name_would_smell_as_swee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code, methods look a lot like functions. They act a lot like functions too! But please don’t call them functions, some people will get annoyed by that… </a:t>
            </a:r>
            <a:r>
              <a:rPr i="1" lang="en"/>
              <a:t>technically</a:t>
            </a:r>
            <a:r>
              <a:rPr lang="en"/>
              <a:t> procedures that operate on objects are called “methods”, while stored procedures that live outside of an object are called “functions”.</a:t>
            </a:r>
            <a:endParaRPr/>
          </a:p>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Look in the ‘demo1’ folder.</a:t>
            </a:r>
            <a:endParaRPr/>
          </a:p>
          <a:p>
            <a:pPr indent="0" lvl="0" marL="0">
              <a:spcBef>
                <a:spcPts val="0"/>
              </a:spcBef>
              <a:spcAft>
                <a:spcPts val="0"/>
              </a:spcAft>
              <a:buNone/>
            </a:pPr>
            <a:r>
              <a:t/>
            </a:r>
            <a:endParaRPr/>
          </a:p>
          <a:p>
            <a:pPr indent="0" lvl="0" marL="0">
              <a:spcBef>
                <a:spcPts val="0"/>
              </a:spcBef>
              <a:spcAft>
                <a:spcPts val="0"/>
              </a:spcAft>
              <a:buNone/>
            </a:pPr>
            <a:r>
              <a:rPr lang="en"/>
              <a:t>Start with something like what is in `review.py`. I usually just live-code this though. The point is to show that we’ve been using classes and objects already! Create a few lists, and point out that each list is an object with its own state. Point out that we only have one class rulling them all: list.</a:t>
            </a:r>
            <a:endParaRPr/>
          </a:p>
          <a:p>
            <a:pPr indent="0" lvl="0" marL="0">
              <a:spcBef>
                <a:spcPts val="0"/>
              </a:spcBef>
              <a:spcAft>
                <a:spcPts val="0"/>
              </a:spcAft>
              <a:buNone/>
            </a:pPr>
            <a:r>
              <a:t/>
            </a:r>
            <a:endParaRPr/>
          </a:p>
          <a:p>
            <a:pPr indent="0" lvl="0" marL="0">
              <a:spcBef>
                <a:spcPts val="0"/>
              </a:spcBef>
              <a:spcAft>
                <a:spcPts val="0"/>
              </a:spcAft>
              <a:buNone/>
            </a:pPr>
            <a:r>
              <a:rPr lang="en"/>
              <a:t>Then start a new file and type out `main.py`. Say, “Wouldn’t it be great if we had a Fraction class that knew how to store a rational number?” Type out the code and say, “Let’s pretend we have this Fraction class, and let’s pretend it works like </a:t>
            </a:r>
            <a:r>
              <a:rPr i="1" lang="en"/>
              <a:t>this</a:t>
            </a:r>
            <a:r>
              <a:rPr lang="en"/>
              <a:t>.” Run it. It breaks. Now fix each error you encounter by modifying `fraction.py`. Keep doing that until `main.py` runs!</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will only touch </a:t>
            </a:r>
            <a:r>
              <a:rPr i="1" lang="en"/>
              <a:t>super-briefly</a:t>
            </a:r>
            <a:r>
              <a:rPr lang="en"/>
              <a:t> on UML. We will hit “Domain Models” super-fast. Let’s name the parts...</a:t>
            </a:r>
            <a:endParaRPr/>
          </a:p>
          <a:p>
            <a:pPr indent="0" lvl="0" marL="0">
              <a:spcBef>
                <a:spcPts val="0"/>
              </a:spcBef>
              <a:spcAft>
                <a:spcPts val="0"/>
              </a:spcAft>
              <a:buNone/>
            </a:pPr>
            <a:r>
              <a:t/>
            </a:r>
            <a:endParaRPr/>
          </a:p>
          <a:p>
            <a:pPr indent="0" lvl="0" marL="0" rtl="0">
              <a:spcBef>
                <a:spcPts val="0"/>
              </a:spcBef>
              <a:spcAft>
                <a:spcPts val="0"/>
              </a:spcAft>
              <a:buNone/>
            </a:pPr>
            <a:r>
              <a:rPr lang="en"/>
              <a:t>(Note: Class diagrams usually denote the access policy (public, private, protected), of each member/method. But python doesn’t enforce access policies, so I’ve left them off the diagram.)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these are the parts...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Knowing that, let’s design an application and use UML to brainstorm about how each class in our program will fit together. This is what UML is good for: brainstorming about class relationships, and also for communicating with your colleges your ideas about class relationships.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br>
              <a:rPr lang="en"/>
            </a:br>
            <a:r>
              <a:rPr lang="en"/>
              <a:t>The first step (if you’re new to this) is to write down sentences about your program. Like these…</a:t>
            </a:r>
            <a:endParaRPr/>
          </a:p>
          <a:p>
            <a:pPr indent="0" lvl="0" marL="0">
              <a:spcBef>
                <a:spcPts val="0"/>
              </a:spcBef>
              <a:spcAft>
                <a:spcPts val="0"/>
              </a:spcAft>
              <a:buNone/>
            </a:pPr>
            <a:r>
              <a:t/>
            </a:r>
            <a:endParaRPr/>
          </a:p>
          <a:p>
            <a:pPr indent="0" lvl="0" marL="0" rtl="0">
              <a:spcBef>
                <a:spcPts val="0"/>
              </a:spcBef>
              <a:spcAft>
                <a:spcPts val="0"/>
              </a:spcAft>
              <a:buNone/>
            </a:pPr>
            <a:r>
              <a:rPr lang="en"/>
              <a:t>Then go back and identify the nouns and verbs in each sentence. This can get you started knowing what classes and methods need to exist. Nouns become class names, verbs become method names.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get this.</a:t>
            </a:r>
            <a:endParaRPr/>
          </a:p>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Add relationships. Which classes need to know about which other classes?</a:t>
            </a:r>
            <a:endParaRPr/>
          </a:p>
          <a:p>
            <a:pPr indent="0" lvl="0" marL="0">
              <a:spcBef>
                <a:spcPts val="0"/>
              </a:spcBef>
              <a:spcAft>
                <a:spcPts val="0"/>
              </a:spcAft>
              <a:buNone/>
            </a:pPr>
            <a:r>
              <a:t/>
            </a:r>
            <a:endParaRPr/>
          </a:p>
          <a:p>
            <a:pPr indent="0" lvl="0" marL="0" rtl="0">
              <a:spcBef>
                <a:spcPts val="0"/>
              </a:spcBef>
              <a:spcAft>
                <a:spcPts val="0"/>
              </a:spcAft>
              <a:buNone/>
            </a:pPr>
            <a:r>
              <a:rPr lang="en"/>
              <a:t>Dashed arrow -- “uses”</a:t>
            </a:r>
            <a:endParaRPr/>
          </a:p>
          <a:p>
            <a:pPr indent="0" lvl="0" marL="0" rtl="0">
              <a:spcBef>
                <a:spcPts val="0"/>
              </a:spcBef>
              <a:spcAft>
                <a:spcPts val="0"/>
              </a:spcAft>
              <a:buNone/>
            </a:pPr>
            <a:r>
              <a:t/>
            </a:r>
            <a:endParaRPr/>
          </a:p>
          <a:p>
            <a:pPr indent="0" lvl="0" marL="0" rtl="0">
              <a:spcBef>
                <a:spcPts val="0"/>
              </a:spcBef>
              <a:spcAft>
                <a:spcPts val="0"/>
              </a:spcAft>
              <a:buNone/>
            </a:pPr>
            <a:r>
              <a:rPr lang="en"/>
              <a:t>Diamond arrow -- “composed of”</a:t>
            </a:r>
            <a:endParaRPr/>
          </a:p>
          <a:p>
            <a:pPr indent="0" lvl="0" marL="0" rtl="0">
              <a:spcBef>
                <a:spcPts val="0"/>
              </a:spcBef>
              <a:spcAft>
                <a:spcPts val="0"/>
              </a:spcAft>
              <a:buNone/>
            </a:pPr>
            <a:r>
              <a:t/>
            </a:r>
            <a:endParaRPr/>
          </a:p>
          <a:p>
            <a:pPr indent="0" lvl="0" marL="0">
              <a:spcBef>
                <a:spcPts val="0"/>
              </a:spcBef>
              <a:spcAft>
                <a:spcPts val="0"/>
              </a:spcAft>
              <a:buNone/>
            </a:pPr>
            <a:r>
              <a:rPr lang="en"/>
              <a:t>Notice the SVC is only held by the DecisionModule. That’s cool because it allows us to swap out the SVC for a different learning model by only updating the DecisionModule -- the change is very isolated and small. It gets even better... Later on, using polymorphism, we’ll be able to swap out the SVM by only changing one line of code!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Look in the ‘demo2’ folder.</a:t>
            </a:r>
            <a:endParaRPr/>
          </a:p>
          <a:p>
            <a:pPr indent="0" lvl="0" marL="0">
              <a:spcBef>
                <a:spcPts val="0"/>
              </a:spcBef>
              <a:spcAft>
                <a:spcPts val="0"/>
              </a:spcAft>
              <a:buNone/>
            </a:pPr>
            <a:r>
              <a:t/>
            </a:r>
            <a:endParaRPr/>
          </a:p>
          <a:p>
            <a:pPr indent="0" lvl="0" marL="0">
              <a:spcBef>
                <a:spcPts val="0"/>
              </a:spcBef>
              <a:spcAft>
                <a:spcPts val="0"/>
              </a:spcAft>
              <a:buNone/>
            </a:pPr>
            <a:r>
              <a:rPr lang="en"/>
              <a:t>Show the files (in this order):</a:t>
            </a:r>
            <a:endParaRPr/>
          </a:p>
          <a:p>
            <a:pPr indent="0" lvl="0" marL="0" rtl="0">
              <a:spcBef>
                <a:spcPts val="0"/>
              </a:spcBef>
              <a:spcAft>
                <a:spcPts val="0"/>
              </a:spcAft>
              <a:buNone/>
            </a:pPr>
            <a:r>
              <a:rPr lang="en"/>
              <a:t>1. Hardware.py (stubbed out; Bob will work on this)</a:t>
            </a:r>
            <a:endParaRPr/>
          </a:p>
          <a:p>
            <a:pPr indent="0" lvl="0" marL="0" rtl="0">
              <a:spcBef>
                <a:spcPts val="0"/>
              </a:spcBef>
              <a:spcAft>
                <a:spcPts val="0"/>
              </a:spcAft>
              <a:buNone/>
            </a:pPr>
            <a:r>
              <a:rPr lang="en"/>
              <a:t>2. Decisions.py (stubbed out; Bill will work on this)</a:t>
            </a:r>
            <a:endParaRPr/>
          </a:p>
          <a:p>
            <a:pPr indent="0" lvl="0" marL="0" rtl="0">
              <a:spcBef>
                <a:spcPts val="0"/>
              </a:spcBef>
              <a:spcAft>
                <a:spcPts val="0"/>
              </a:spcAft>
              <a:buNone/>
            </a:pPr>
            <a:r>
              <a:rPr lang="en"/>
              <a:t>3. Controller.py (done; we’ll write a test for this during the afternoon excersise (btw, there’s a bug))</a:t>
            </a:r>
            <a:endParaRPr/>
          </a:p>
          <a:p>
            <a:pPr indent="0" lvl="0" marL="0" rtl="0">
              <a:spcBef>
                <a:spcPts val="0"/>
              </a:spcBef>
              <a:spcAft>
                <a:spcPts val="0"/>
              </a:spcAft>
              <a:buNone/>
            </a:pPr>
            <a:r>
              <a:t/>
            </a:r>
            <a:endParaRPr/>
          </a:p>
          <a:p>
            <a:pPr indent="0" lvl="0" marL="0" rtl="0">
              <a:spcBef>
                <a:spcPts val="0"/>
              </a:spcBef>
              <a:spcAft>
                <a:spcPts val="0"/>
              </a:spcAft>
              <a:buNone/>
            </a:pPr>
            <a:r>
              <a:rPr lang="en"/>
              <a:t>Now, write ‘main.py’ from scratch (see `main_solution.py`).</a:t>
            </a:r>
            <a:endParaRPr/>
          </a:p>
          <a:p>
            <a:pPr indent="0" lvl="0" marL="0" rtl="0">
              <a:spcBef>
                <a:spcPts val="0"/>
              </a:spcBef>
              <a:spcAft>
                <a:spcPts val="0"/>
              </a:spcAft>
              <a:buNone/>
            </a:pPr>
            <a:r>
              <a:t/>
            </a:r>
            <a:endParaRPr/>
          </a:p>
          <a:p>
            <a:pPr indent="0" lvl="0" marL="0" rtl="0">
              <a:spcBef>
                <a:spcPts val="0"/>
              </a:spcBef>
              <a:spcAft>
                <a:spcPts val="0"/>
              </a:spcAft>
              <a:buNone/>
            </a:pPr>
            <a:r>
              <a:rPr lang="en"/>
              <a:t>Takeaways: We turned our UML into code! And we stubbed out the hard parts so Bob and Bill can work on them in parallel and without stepping on each other’s toes. Cool.</a:t>
            </a:r>
            <a:endParaRPr/>
          </a:p>
          <a:p>
            <a:pPr indent="0" lvl="0" marL="0">
              <a:spcBef>
                <a:spcPts val="0"/>
              </a:spcBef>
              <a:spcAft>
                <a:spcPts val="0"/>
              </a:spcAft>
              <a:buNone/>
            </a:pPr>
            <a:r>
              <a:t/>
            </a:r>
            <a:endParaRPr/>
          </a:p>
          <a:p>
            <a:pPr indent="0" lvl="0" marL="0" rtl="0">
              <a:spcBef>
                <a:spcPts val="0"/>
              </a:spcBef>
              <a:spcAft>
                <a:spcPts val="0"/>
              </a:spcAft>
              <a:buNone/>
            </a:pPr>
            <a:r>
              <a:rPr lang="en"/>
              <a:t>OOP FTW reasons:</a:t>
            </a:r>
            <a:endParaRPr/>
          </a:p>
          <a:p>
            <a:pPr indent="-317500" lvl="0" marL="457200" rtl="0">
              <a:spcBef>
                <a:spcPts val="0"/>
              </a:spcBef>
              <a:spcAft>
                <a:spcPts val="0"/>
              </a:spcAft>
              <a:buSzPts val="1400"/>
              <a:buAutoNum type="arabicPeriod"/>
            </a:pPr>
            <a:r>
              <a:rPr lang="en"/>
              <a:t>Our code is readable. New people to the project shouldn’t be too confused.</a:t>
            </a:r>
            <a:endParaRPr/>
          </a:p>
          <a:p>
            <a:pPr indent="-317500" lvl="0" marL="457200" rtl="0">
              <a:spcBef>
                <a:spcPts val="0"/>
              </a:spcBef>
              <a:spcAft>
                <a:spcPts val="0"/>
              </a:spcAft>
              <a:buSzPts val="1400"/>
              <a:buAutoNum type="arabicPeriod"/>
            </a:pPr>
            <a:r>
              <a:rPr lang="en"/>
              <a:t>If one class gets complicated, the other classes don’t need to know about it. The complexity is hidden away.</a:t>
            </a:r>
            <a:endParaRPr/>
          </a:p>
          <a:p>
            <a:pPr indent="-317500" lvl="0" marL="457200" rtl="0">
              <a:spcBef>
                <a:spcPts val="0"/>
              </a:spcBef>
              <a:spcAft>
                <a:spcPts val="0"/>
              </a:spcAft>
              <a:buSzPts val="1400"/>
              <a:buAutoNum type="arabicPeriod"/>
            </a:pPr>
            <a:r>
              <a:rPr lang="en"/>
              <a:t>Easy to test. Test each class one at a time. Testing each method one-at-a time is called “unit testing”, which is possible with this code.</a:t>
            </a:r>
            <a:endParaRPr/>
          </a:p>
          <a:p>
            <a:pPr indent="-317500" lvl="0" marL="457200">
              <a:spcBef>
                <a:spcPts val="0"/>
              </a:spcBef>
              <a:spcAft>
                <a:spcPts val="0"/>
              </a:spcAft>
              <a:buSzPts val="1400"/>
              <a:buAutoNum type="arabicPeriod"/>
            </a:pPr>
            <a:r>
              <a:rPr lang="en"/>
              <a:t>Easy to modify. Say you get a new type of arm. Easy, just modify the one class: Arm. Or say you get an additional arm of the same type. Pretty easy too: just instantiate a new arm and update the Controller so that the second arm is also used.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does the SSR use encapsulation? Tell 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“As a Data Scientist you’ll be writing and using a lot of code. Good Software Engineering is the key to being efficient. Good OOP is the key to good Software Engineering.”</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There is a lot happening inside the SVC class, but we don’t have to know or care about it! We only reap the benefits.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the SSR use composition?</a:t>
            </a:r>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Object is easy: 12 object.</a:t>
            </a:r>
            <a:endParaRPr/>
          </a:p>
          <a:p>
            <a:pPr indent="0" lvl="0" marL="0" rtl="0">
              <a:spcBef>
                <a:spcPts val="0"/>
              </a:spcBef>
              <a:spcAft>
                <a:spcPts val="0"/>
              </a:spcAft>
              <a:buNone/>
            </a:pPr>
            <a:r>
              <a:t/>
            </a:r>
            <a:endParaRPr/>
          </a:p>
          <a:p>
            <a:pPr indent="0" lvl="0" marL="0" rtl="0">
              <a:spcBef>
                <a:spcPts val="0"/>
              </a:spcBef>
              <a:spcAft>
                <a:spcPts val="0"/>
              </a:spcAft>
              <a:buNone/>
            </a:pPr>
            <a:r>
              <a:rPr lang="en"/>
              <a:t>But classes? Uhh… maybe 1. Maybe 5… ? Poll the class. There will be controversy.</a:t>
            </a:r>
            <a:endParaRPr/>
          </a:p>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Parent class is also called the “base” class.</a:t>
            </a:r>
            <a:endParaRPr/>
          </a:p>
          <a:p>
            <a:pPr indent="0" lvl="0" marL="0" rtl="0">
              <a:spcBef>
                <a:spcPts val="0"/>
              </a:spcBef>
              <a:spcAft>
                <a:spcPts val="0"/>
              </a:spcAft>
              <a:buNone/>
            </a:pPr>
            <a:r>
              <a:t/>
            </a:r>
            <a:endParaRPr/>
          </a:p>
          <a:p>
            <a:pPr indent="0" lvl="0" marL="0" rtl="0">
              <a:spcBef>
                <a:spcPts val="0"/>
              </a:spcBef>
              <a:spcAft>
                <a:spcPts val="0"/>
              </a:spcAft>
              <a:buNone/>
            </a:pPr>
            <a:r>
              <a:rPr lang="en"/>
              <a:t>Child classes are also called “subclasses”.</a:t>
            </a:r>
            <a:endParaRPr/>
          </a:p>
          <a:p>
            <a:pPr indent="0" lvl="0" marL="0" rtl="0">
              <a:spcBef>
                <a:spcPts val="0"/>
              </a:spcBef>
              <a:spcAft>
                <a:spcPts val="0"/>
              </a:spcAft>
              <a:buNone/>
            </a:pPr>
            <a:r>
              <a:t/>
            </a:r>
            <a:endParaRPr/>
          </a:p>
          <a:p>
            <a:pPr indent="0" lvl="0" marL="0">
              <a:spcBef>
                <a:spcPts val="0"/>
              </a:spcBef>
              <a:spcAft>
                <a:spcPts val="0"/>
              </a:spcAft>
              <a:buNone/>
            </a:pPr>
            <a:r>
              <a:rPr lang="en"/>
              <a:t>Notice the arrow seems backwards if you think “Banana is derived from Fruit.” While that statement is true, the arrow is not trying to capture that idea. Rather the arrow captures the idea “Banana is-a Fruit.”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solidFill>
                  <a:srgbClr val="666666"/>
                </a:solidFill>
              </a:rPr>
              <a:t>Fruit</a:t>
            </a:r>
            <a:r>
              <a:rPr lang="en" sz="1400">
                <a:solidFill>
                  <a:srgbClr val="666666"/>
                </a:solidFill>
              </a:rPr>
              <a:t> implements the default way to eat a fruit.</a:t>
            </a:r>
            <a:endParaRPr sz="1400">
              <a:solidFill>
                <a:srgbClr val="666666"/>
              </a:solidFill>
            </a:endParaRPr>
          </a:p>
          <a:p>
            <a:pPr indent="0" lvl="0" marL="0" rtl="0">
              <a:spcBef>
                <a:spcPts val="0"/>
              </a:spcBef>
              <a:spcAft>
                <a:spcPts val="0"/>
              </a:spcAft>
              <a:buNone/>
            </a:pPr>
            <a:r>
              <a:t/>
            </a:r>
            <a:endParaRPr sz="1400">
              <a:solidFill>
                <a:srgbClr val="666666"/>
              </a:solidFill>
            </a:endParaRPr>
          </a:p>
          <a:p>
            <a:pPr indent="0" lvl="0" marL="0" rtl="0">
              <a:spcBef>
                <a:spcPts val="0"/>
              </a:spcBef>
              <a:spcAft>
                <a:spcPts val="0"/>
              </a:spcAft>
              <a:buNone/>
            </a:pPr>
            <a:r>
              <a:rPr lang="en" sz="1400" u="sng">
                <a:solidFill>
                  <a:srgbClr val="666666"/>
                </a:solidFill>
              </a:rPr>
              <a:t>Banana</a:t>
            </a:r>
            <a:r>
              <a:rPr lang="en" sz="1400">
                <a:solidFill>
                  <a:srgbClr val="666666"/>
                </a:solidFill>
              </a:rPr>
              <a:t>, </a:t>
            </a:r>
            <a:r>
              <a:rPr lang="en" sz="1400" u="sng">
                <a:solidFill>
                  <a:srgbClr val="666666"/>
                </a:solidFill>
              </a:rPr>
              <a:t>Orange</a:t>
            </a:r>
            <a:r>
              <a:rPr lang="en" sz="1400">
                <a:solidFill>
                  <a:srgbClr val="666666"/>
                </a:solidFill>
              </a:rPr>
              <a:t>, and </a:t>
            </a:r>
            <a:r>
              <a:rPr lang="en" sz="1400" u="sng">
                <a:solidFill>
                  <a:srgbClr val="666666"/>
                </a:solidFill>
              </a:rPr>
              <a:t>Apple</a:t>
            </a:r>
            <a:r>
              <a:rPr lang="en" sz="1400">
                <a:solidFill>
                  <a:srgbClr val="666666"/>
                </a:solidFill>
              </a:rPr>
              <a:t> “override” the eat() method to define their own ways to be eaten.</a:t>
            </a:r>
            <a:endParaRPr sz="1400">
              <a:solidFill>
                <a:srgbClr val="666666"/>
              </a:solidFill>
            </a:endParaRPr>
          </a:p>
          <a:p>
            <a:pPr indent="0" lvl="0" marL="0" rtl="0">
              <a:spcBef>
                <a:spcPts val="0"/>
              </a:spcBef>
              <a:spcAft>
                <a:spcPts val="0"/>
              </a:spcAft>
              <a:buNone/>
            </a:pPr>
            <a:r>
              <a:t/>
            </a:r>
            <a:endParaRPr sz="1400">
              <a:solidFill>
                <a:srgbClr val="666666"/>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666666"/>
                </a:solidFill>
              </a:rPr>
              <a:t>This is a less silly and more awesome example of inheritance and polymorphism. Yay!</a:t>
            </a:r>
            <a:endParaRPr sz="1400">
              <a:solidFill>
                <a:srgbClr val="666666"/>
              </a:solidFill>
            </a:endParaRPr>
          </a:p>
          <a:p>
            <a:pPr indent="0" lvl="0" marL="0">
              <a:spcBef>
                <a:spcPts val="0"/>
              </a:spcBef>
              <a:spcAft>
                <a:spcPts val="0"/>
              </a:spcAft>
              <a:buNone/>
            </a:pPr>
            <a:r>
              <a:t/>
            </a:r>
            <a:endParaRPr sz="1400">
              <a:solidFill>
                <a:srgbClr val="666666"/>
              </a:solidFill>
            </a:endParaRPr>
          </a:p>
          <a:p>
            <a:pPr indent="0" lvl="0" marL="0" rtl="0">
              <a:spcBef>
                <a:spcPts val="0"/>
              </a:spcBef>
              <a:spcAft>
                <a:spcPts val="0"/>
              </a:spcAft>
              <a:buNone/>
            </a:pPr>
            <a:r>
              <a:rPr lang="en" sz="1400">
                <a:solidFill>
                  <a:srgbClr val="666666"/>
                </a:solidFill>
              </a:rPr>
              <a:t>Technically… ClassifierMixin doesn’t declare the fit() and predict() methods. It only declares the score() method. It’s my believe that sklearn SHOULD have ClassifierMixin declare all three methods. On sklearn’s website it does say explicitly (in English prose, not in code) that all classifiers will implement the fit() and predict() methods. So… I think it might be an oversight in the ClassifierMixin’s declaration. But with Python’s duck typing, it doesn’t really matter anyway.</a:t>
            </a:r>
            <a:endParaRPr sz="1400">
              <a:solidFill>
                <a:srgbClr val="666666"/>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Back to the ‘demo2’ folder.</a:t>
            </a:r>
            <a:endParaRPr/>
          </a:p>
          <a:p>
            <a:pPr indent="0" lvl="0" marL="0">
              <a:spcBef>
                <a:spcPts val="0"/>
              </a:spcBef>
              <a:spcAft>
                <a:spcPts val="0"/>
              </a:spcAft>
              <a:buNone/>
            </a:pPr>
            <a:r>
              <a:t/>
            </a:r>
            <a:endParaRPr/>
          </a:p>
          <a:p>
            <a:pPr indent="0" lvl="0" marL="0">
              <a:spcBef>
                <a:spcPts val="0"/>
              </a:spcBef>
              <a:spcAft>
                <a:spcPts val="0"/>
              </a:spcAft>
              <a:buNone/>
            </a:pPr>
            <a:r>
              <a:rPr lang="en"/>
              <a:t>Look at the test. Comment about dependency injection and mock objects. Run the test. It fails. Fix the bug. Run the test. It passes. Comment again why dependency injection and mock objects are good!</a:t>
            </a:r>
            <a:endParaRPr/>
          </a:p>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should groud what OOP is. Is it a language? No. Is it a library? No. It is a </a:t>
            </a:r>
            <a:r>
              <a:rPr b="1" lang="en"/>
              <a:t>programming paradigm</a:t>
            </a:r>
            <a:r>
              <a:rPr lang="en"/>
              <a:t>. Define paradigm. Talk about other programming paradigms.</a:t>
            </a:r>
            <a:endParaRPr/>
          </a:p>
          <a:p>
            <a:pPr indent="0" lvl="0" marL="0">
              <a:spcBef>
                <a:spcPts val="0"/>
              </a:spcBef>
              <a:spcAft>
                <a:spcPts val="0"/>
              </a:spcAft>
              <a:buNone/>
            </a:pPr>
            <a:r>
              <a:t/>
            </a:r>
            <a:endParaRPr/>
          </a:p>
          <a:p>
            <a:pPr indent="0" lvl="0" marL="0" rtl="0">
              <a:spcBef>
                <a:spcPts val="0"/>
              </a:spcBef>
              <a:spcAft>
                <a:spcPts val="0"/>
              </a:spcAft>
              <a:buNone/>
            </a:pPr>
            <a:r>
              <a:rPr lang="en"/>
              <a:t>Some language borrowed from:</a:t>
            </a:r>
            <a:endParaRPr/>
          </a:p>
          <a:p>
            <a:pPr indent="0" lvl="0" marL="0" rtl="0">
              <a:spcBef>
                <a:spcPts val="0"/>
              </a:spcBef>
              <a:spcAft>
                <a:spcPts val="0"/>
              </a:spcAft>
              <a:buNone/>
            </a:pPr>
            <a:r>
              <a:rPr lang="en" u="sng">
                <a:solidFill>
                  <a:schemeClr val="hlink"/>
                </a:solidFill>
                <a:hlinkClick r:id="rId2"/>
              </a:rPr>
              <a:t>https://en.wikipedia.org/wiki/Paradigm</a:t>
            </a:r>
            <a:endParaRPr/>
          </a:p>
          <a:p>
            <a:pPr indent="0" lvl="0" marL="0" rtl="0">
              <a:spcBef>
                <a:spcPts val="0"/>
              </a:spcBef>
              <a:spcAft>
                <a:spcPts val="0"/>
              </a:spcAft>
              <a:buNone/>
            </a:pPr>
            <a:r>
              <a:rPr lang="en" u="sng">
                <a:solidFill>
                  <a:schemeClr val="hlink"/>
                </a:solidFill>
                <a:hlinkClick r:id="rId3"/>
              </a:rPr>
              <a:t>http://cs.lmu.edu/~ray/notes/paradigms/</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Don’t get the joke? See: </a:t>
            </a:r>
            <a:r>
              <a:rPr lang="en" u="sng">
                <a:solidFill>
                  <a:schemeClr val="hlink"/>
                </a:solidFill>
                <a:hlinkClick r:id="rId2"/>
              </a:rPr>
              <a:t>https://en.wikipedia.org/wiki/A_rose_by_any_other_name_would_smell_as_sweet</a:t>
            </a:r>
            <a:endParaRPr/>
          </a:p>
          <a:p>
            <a:pPr indent="0" lvl="0" marL="0">
              <a:spcBef>
                <a:spcPts val="0"/>
              </a:spcBef>
              <a:spcAft>
                <a:spcPts val="0"/>
              </a:spcAft>
              <a:buNone/>
            </a:pPr>
            <a:r>
              <a:t/>
            </a:r>
            <a:endParaRPr/>
          </a:p>
          <a:p>
            <a:pPr indent="0" lvl="0" marL="0">
              <a:spcBef>
                <a:spcPts val="0"/>
              </a:spcBef>
              <a:spcAft>
                <a:spcPts val="0"/>
              </a:spcAft>
              <a:buNone/>
            </a:pPr>
            <a:r>
              <a:rPr lang="en"/>
              <a:t>Btw, it’s a bad joke. No one ever laughs. But I think it’s funny so I’m leaving it!</a:t>
            </a:r>
            <a:endParaRPr/>
          </a:p>
          <a:p>
            <a:pPr indent="0" lvl="0" marL="0">
              <a:spcBef>
                <a:spcPts val="0"/>
              </a:spcBef>
              <a:spcAft>
                <a:spcPts val="0"/>
              </a:spcAft>
              <a:buNone/>
            </a:pPr>
            <a:r>
              <a:t/>
            </a:r>
            <a:endParaRPr/>
          </a:p>
          <a:p>
            <a:pPr indent="0" lvl="0" marL="0">
              <a:spcBef>
                <a:spcPts val="0"/>
              </a:spcBef>
              <a:spcAft>
                <a:spcPts val="0"/>
              </a:spcAft>
              <a:buNone/>
            </a:pPr>
            <a:r>
              <a:rPr lang="en"/>
              <a:t>But seriously, what IS in a program? A program is data + algorithms to manipulate the data. Data by itself is kinda lame and not useful. An algorithm by itself is also kinda lame and not useful. But when you combine data with algorithms, that’s when we WIN.</a:t>
            </a:r>
            <a:endParaRPr/>
          </a:p>
          <a:p>
            <a:pPr indent="0" lvl="0" marL="0">
              <a:spcBef>
                <a:spcPts val="0"/>
              </a:spcBef>
              <a:spcAft>
                <a:spcPts val="0"/>
              </a:spcAft>
              <a:buNone/>
            </a:pPr>
            <a:r>
              <a:t/>
            </a:r>
            <a:endParaRPr/>
          </a:p>
          <a:p>
            <a:pPr indent="0" lvl="0" marL="0">
              <a:spcBef>
                <a:spcPts val="0"/>
              </a:spcBef>
              <a:spcAft>
                <a:spcPts val="0"/>
              </a:spcAft>
              <a:buNone/>
            </a:pPr>
            <a:r>
              <a:rPr lang="en"/>
              <a:t>But THIS presentation we will say a program is state and behavior. The state is the data. The behavior is the algorhtm. “State” and “Behavior” are terms from the OOP world.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 all programs have state and behavior. That’s what we just talked about.</a:t>
            </a:r>
            <a:endParaRPr/>
          </a:p>
          <a:p>
            <a:pPr indent="0" lvl="0" marL="0">
              <a:spcBef>
                <a:spcPts val="0"/>
              </a:spcBef>
              <a:spcAft>
                <a:spcPts val="0"/>
              </a:spcAft>
              <a:buNone/>
            </a:pPr>
            <a:r>
              <a:t/>
            </a:r>
            <a:endParaRPr/>
          </a:p>
          <a:p>
            <a:pPr indent="0" lvl="0" marL="0">
              <a:spcBef>
                <a:spcPts val="0"/>
              </a:spcBef>
              <a:spcAft>
                <a:spcPts val="0"/>
              </a:spcAft>
              <a:buNone/>
            </a:pPr>
            <a:r>
              <a:rPr lang="en"/>
              <a:t>OOP is all about how to organize that state and behavior! It puts the state and behavior into objects and classes in a way that roughly mirrors the physical world.</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are five mug objects. I’m calling them objects. They are distinct objects. Each has its own state (color, size, location, etc). Each also has some behavior it can do. Interesting… the behavior of each of these objects is similar (the same, perhaps). They are all fillable, drinkable, breakable, washable. Interesting. It’s like we should have a meta concept for these objects. Maybe we’ll name that meta object “Mug”. So all these objects are of the same meta object which we named “Mug”.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That brings us to the idea of a “class”. The class is the meta concept. “Mug” from the previous slide. It can be thought of as a blueprint for objects. We only have one Mug class, and from that meta concept we can build ourselves as many mug objects as we want.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 AN IN-CLASS POLL HERE TO CHECK FOR UNDERSTANDING! We poll on polleverywhere.com</a:t>
            </a:r>
            <a:endParaRPr/>
          </a:p>
          <a:p>
            <a:pPr indent="0" lvl="0" marL="0">
              <a:spcBef>
                <a:spcPts val="0"/>
              </a:spcBef>
              <a:spcAft>
                <a:spcPts val="0"/>
              </a:spcAft>
              <a:buNone/>
            </a:pPr>
            <a:r>
              <a:t/>
            </a:r>
            <a:endParaRPr/>
          </a:p>
          <a:p>
            <a:pPr indent="0" lvl="0" marL="0">
              <a:spcBef>
                <a:spcPts val="0"/>
              </a:spcBef>
              <a:spcAft>
                <a:spcPts val="0"/>
              </a:spcAft>
              <a:buNone/>
            </a:pPr>
            <a:r>
              <a:rPr lang="en"/>
              <a:t>The student usually all (or mostly) agree that there are 3 classes and 9 objects.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Member variables go by many names, other people call them: “instance variables”, “fields”, “attributes”, “properties”, etc. I don’t really care what you call them.</a:t>
            </a:r>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pic>
        <p:nvPicPr>
          <p:cNvPr id="15" name="Shape 15"/>
          <p:cNvPicPr preferRelativeResize="0"/>
          <p:nvPr/>
        </p:nvPicPr>
        <p:blipFill>
          <a:blip r:embed="rId2">
            <a:alphaModFix/>
          </a:blip>
          <a:stretch>
            <a:fillRect/>
          </a:stretch>
        </p:blipFill>
        <p:spPr>
          <a:xfrm>
            <a:off x="2929096" y="4161075"/>
            <a:ext cx="3285800" cy="778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lt1"/>
        </a:solidFill>
      </p:bgPr>
    </p:bg>
    <p:spTree>
      <p:nvGrpSpPr>
        <p:cNvPr id="66" name="Shape 66"/>
        <p:cNvGrpSpPr/>
        <p:nvPr/>
      </p:nvGrpSpPr>
      <p:grpSpPr>
        <a:xfrm>
          <a:off x="0" y="0"/>
          <a:ext cx="0" cy="0"/>
          <a:chOff x="0" y="0"/>
          <a:chExt cx="0" cy="0"/>
        </a:xfrm>
      </p:grpSpPr>
      <p:sp>
        <p:nvSpPr>
          <p:cNvPr id="67" name="Shape 67"/>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68" name="Shape 68"/>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9" name="Shape 6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pic>
        <p:nvPicPr>
          <p:cNvPr id="70" name="Shape 70"/>
          <p:cNvPicPr preferRelativeResize="0"/>
          <p:nvPr/>
        </p:nvPicPr>
        <p:blipFill>
          <a:blip r:embed="rId2">
            <a:alphaModFix/>
          </a:blip>
          <a:stretch>
            <a:fillRect/>
          </a:stretch>
        </p:blipFill>
        <p:spPr>
          <a:xfrm>
            <a:off x="7358046" y="120900"/>
            <a:ext cx="1660725"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lt1"/>
        </a:solidFill>
      </p:bgPr>
    </p:bg>
    <p:spTree>
      <p:nvGrpSpPr>
        <p:cNvPr id="71" name="Shape 71"/>
        <p:cNvGrpSpPr/>
        <p:nvPr/>
      </p:nvGrpSpPr>
      <p:grpSpPr>
        <a:xfrm>
          <a:off x="0" y="0"/>
          <a:ext cx="0" cy="0"/>
          <a:chOff x="0" y="0"/>
          <a:chExt cx="0" cy="0"/>
        </a:xfrm>
      </p:grpSpPr>
      <p:sp>
        <p:nvSpPr>
          <p:cNvPr id="72" name="Shape 7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Shape 17"/>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8" name="Shape 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pic>
        <p:nvPicPr>
          <p:cNvPr id="19" name="Shape 19"/>
          <p:cNvPicPr preferRelativeResize="0"/>
          <p:nvPr/>
        </p:nvPicPr>
        <p:blipFill>
          <a:blip r:embed="rId2">
            <a:alphaModFix/>
          </a:blip>
          <a:stretch>
            <a:fillRect/>
          </a:stretch>
        </p:blipFill>
        <p:spPr>
          <a:xfrm>
            <a:off x="2929096" y="4161075"/>
            <a:ext cx="3285800" cy="778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4" name="Shape 2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Shape 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7358046" y="120900"/>
            <a:ext cx="1660725"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Shape 2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1" name="Shape 31"/>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Shape 32"/>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pic>
        <p:nvPicPr>
          <p:cNvPr id="34" name="Shape 34"/>
          <p:cNvPicPr preferRelativeResize="0"/>
          <p:nvPr/>
        </p:nvPicPr>
        <p:blipFill>
          <a:blip r:embed="rId2">
            <a:alphaModFix/>
          </a:blip>
          <a:stretch>
            <a:fillRect/>
          </a:stretch>
        </p:blipFill>
        <p:spPr>
          <a:xfrm>
            <a:off x="7358046" y="120900"/>
            <a:ext cx="1660725"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Shape 3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 name="Shape 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pic>
        <p:nvPicPr>
          <p:cNvPr id="40" name="Shape 40"/>
          <p:cNvPicPr preferRelativeResize="0"/>
          <p:nvPr/>
        </p:nvPicPr>
        <p:blipFill>
          <a:blip r:embed="rId2">
            <a:alphaModFix/>
          </a:blip>
          <a:stretch>
            <a:fillRect/>
          </a:stretch>
        </p:blipFill>
        <p:spPr>
          <a:xfrm>
            <a:off x="7358046" y="120900"/>
            <a:ext cx="166072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1" name="Shape 41"/>
        <p:cNvGrpSpPr/>
        <p:nvPr/>
      </p:nvGrpSpPr>
      <p:grpSpPr>
        <a:xfrm>
          <a:off x="0" y="0"/>
          <a:ext cx="0" cy="0"/>
          <a:chOff x="0" y="0"/>
          <a:chExt cx="0" cy="0"/>
        </a:xfrm>
      </p:grpSpPr>
      <p:sp>
        <p:nvSpPr>
          <p:cNvPr id="42" name="Shape 4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Shape 45"/>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6" name="Shape 4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pic>
        <p:nvPicPr>
          <p:cNvPr id="47" name="Shape 47"/>
          <p:cNvPicPr preferRelativeResize="0"/>
          <p:nvPr/>
        </p:nvPicPr>
        <p:blipFill>
          <a:blip r:embed="rId2">
            <a:alphaModFix/>
          </a:blip>
          <a:stretch>
            <a:fillRect/>
          </a:stretch>
        </p:blipFill>
        <p:spPr>
          <a:xfrm>
            <a:off x="5039290" y="4410483"/>
            <a:ext cx="2342025" cy="5550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8" name="Shape 48"/>
        <p:cNvGrpSpPr/>
        <p:nvPr/>
      </p:nvGrpSpPr>
      <p:grpSpPr>
        <a:xfrm>
          <a:off x="0" y="0"/>
          <a:ext cx="0" cy="0"/>
          <a:chOff x="0" y="0"/>
          <a:chExt cx="0" cy="0"/>
        </a:xfrm>
      </p:grpSpPr>
      <p:sp>
        <p:nvSpPr>
          <p:cNvPr id="49" name="Shape 49"/>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50" name="Shape 5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pic>
        <p:nvPicPr>
          <p:cNvPr id="51" name="Shape 51"/>
          <p:cNvPicPr preferRelativeResize="0"/>
          <p:nvPr/>
        </p:nvPicPr>
        <p:blipFill>
          <a:blip r:embed="rId2">
            <a:alphaModFix/>
          </a:blip>
          <a:stretch>
            <a:fillRect/>
          </a:stretch>
        </p:blipFill>
        <p:spPr>
          <a:xfrm>
            <a:off x="2929096" y="4161075"/>
            <a:ext cx="3285800" cy="7787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2" name="Shape 52"/>
        <p:cNvGrpSpPr/>
        <p:nvPr/>
      </p:nvGrpSpPr>
      <p:grpSpPr>
        <a:xfrm>
          <a:off x="0" y="0"/>
          <a:ext cx="0" cy="0"/>
          <a:chOff x="0" y="0"/>
          <a:chExt cx="0" cy="0"/>
        </a:xfrm>
      </p:grpSpPr>
      <p:sp>
        <p:nvSpPr>
          <p:cNvPr id="53" name="Shape 53"/>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56" name="Shape 56"/>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7" name="Shape 57"/>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8" name="Shape 5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pic>
        <p:nvPicPr>
          <p:cNvPr id="59" name="Shape 59"/>
          <p:cNvPicPr preferRelativeResize="0"/>
          <p:nvPr/>
        </p:nvPicPr>
        <p:blipFill>
          <a:blip r:embed="rId2">
            <a:alphaModFix/>
          </a:blip>
          <a:stretch>
            <a:fillRect/>
          </a:stretch>
        </p:blipFill>
        <p:spPr>
          <a:xfrm>
            <a:off x="1361281" y="4506300"/>
            <a:ext cx="1849435" cy="4383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0" name="Shape 60"/>
        <p:cNvGrpSpPr/>
        <p:nvPr/>
      </p:nvGrpSpPr>
      <p:grpSpPr>
        <a:xfrm>
          <a:off x="0" y="0"/>
          <a:ext cx="0" cy="0"/>
          <a:chOff x="0" y="0"/>
          <a:chExt cx="0" cy="0"/>
        </a:xfrm>
      </p:grpSpPr>
      <p:sp>
        <p:nvSpPr>
          <p:cNvPr id="61" name="Shape 61"/>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Shape 63"/>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64" name="Shape 64"/>
          <p:cNvSpPr txBox="1"/>
          <p:nvPr>
            <p:ph idx="12" type="sldNum"/>
          </p:nvPr>
        </p:nvSpPr>
        <p:spPr>
          <a:xfrm>
            <a:off x="68471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pic>
        <p:nvPicPr>
          <p:cNvPr id="65" name="Shape 65"/>
          <p:cNvPicPr preferRelativeResize="0"/>
          <p:nvPr/>
        </p:nvPicPr>
        <p:blipFill>
          <a:blip r:embed="rId2">
            <a:alphaModFix/>
          </a:blip>
          <a:stretch>
            <a:fillRect/>
          </a:stretch>
        </p:blipFill>
        <p:spPr>
          <a:xfrm>
            <a:off x="7783924" y="4767650"/>
            <a:ext cx="1287150" cy="3050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rgbClr val="696A6C"/>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17.jpg"/><Relationship Id="rId10" Type="http://schemas.openxmlformats.org/officeDocument/2006/relationships/image" Target="../media/image23.jpg"/><Relationship Id="rId13" Type="http://schemas.openxmlformats.org/officeDocument/2006/relationships/image" Target="../media/image19.jpg"/><Relationship Id="rId12" Type="http://schemas.openxmlformats.org/officeDocument/2006/relationships/image" Target="../media/image25.jp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29.jpg"/><Relationship Id="rId9" Type="http://schemas.openxmlformats.org/officeDocument/2006/relationships/image" Target="../media/image27.jpg"/><Relationship Id="rId14" Type="http://schemas.openxmlformats.org/officeDocument/2006/relationships/image" Target="../media/image24.jpg"/><Relationship Id="rId5" Type="http://schemas.openxmlformats.org/officeDocument/2006/relationships/image" Target="../media/image26.jpg"/><Relationship Id="rId6" Type="http://schemas.openxmlformats.org/officeDocument/2006/relationships/image" Target="../media/image28.jpg"/><Relationship Id="rId7" Type="http://schemas.openxmlformats.org/officeDocument/2006/relationships/image" Target="../media/image20.jpg"/><Relationship Id="rId8"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9.jpg"/><Relationship Id="rId5" Type="http://schemas.openxmlformats.org/officeDocument/2006/relationships/image" Target="../media/image5.jpg"/><Relationship Id="rId6" Type="http://schemas.openxmlformats.org/officeDocument/2006/relationships/image" Target="../media/image11.jpg"/><Relationship Id="rId7"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jpg"/><Relationship Id="rId11" Type="http://schemas.openxmlformats.org/officeDocument/2006/relationships/image" Target="../media/image12.jpg"/><Relationship Id="rId10" Type="http://schemas.openxmlformats.org/officeDocument/2006/relationships/image" Target="../media/image16.png"/><Relationship Id="rId9" Type="http://schemas.openxmlformats.org/officeDocument/2006/relationships/image" Target="../media/image14.jpg"/><Relationship Id="rId5" Type="http://schemas.openxmlformats.org/officeDocument/2006/relationships/image" Target="../media/image13.png"/><Relationship Id="rId6" Type="http://schemas.openxmlformats.org/officeDocument/2006/relationships/image" Target="../media/image6.jpg"/><Relationship Id="rId7" Type="http://schemas.openxmlformats.org/officeDocument/2006/relationships/image" Target="../media/image10.jp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Object-Oriented Programming</a:t>
            </a:r>
            <a:endParaRPr/>
          </a:p>
        </p:txBody>
      </p:sp>
      <p:sp>
        <p:nvSpPr>
          <p:cNvPr id="78" name="Shape 78"/>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AKA: OOP</a:t>
            </a:r>
            <a:endParaRPr/>
          </a:p>
          <a:p>
            <a:pPr indent="0" lvl="0" marL="0" rtl="0">
              <a:spcBef>
                <a:spcPts val="0"/>
              </a:spcBef>
              <a:spcAft>
                <a:spcPts val="0"/>
              </a:spcAft>
              <a:buNone/>
            </a:pPr>
            <a:r>
              <a:t/>
            </a:r>
            <a:endParaRPr/>
          </a:p>
          <a:p>
            <a:pPr indent="0" lvl="0" marL="0" rtl="0">
              <a:spcBef>
                <a:spcPts val="0"/>
              </a:spcBef>
              <a:spcAft>
                <a:spcPts val="0"/>
              </a:spcAft>
              <a:buNone/>
            </a:pPr>
            <a:r>
              <a:t/>
            </a:r>
            <a:endParaRPr sz="1400"/>
          </a:p>
        </p:txBody>
      </p:sp>
      <p:sp>
        <p:nvSpPr>
          <p:cNvPr id="79" name="Shape 7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spcBef>
                <a:spcPts val="0"/>
              </a:spcBef>
              <a:spcAft>
                <a:spcPts val="0"/>
              </a:spcAft>
              <a:buSzPts val="2400"/>
              <a:buChar char="●"/>
            </a:pPr>
            <a:r>
              <a:rPr lang="en" sz="2400"/>
              <a:t>What / Why OOP?</a:t>
            </a:r>
            <a:endParaRPr sz="2400"/>
          </a:p>
          <a:p>
            <a:pPr indent="-381000" lvl="0" marL="457200" rtl="0">
              <a:spcBef>
                <a:spcPts val="0"/>
              </a:spcBef>
              <a:spcAft>
                <a:spcPts val="0"/>
              </a:spcAft>
              <a:buSzPts val="2400"/>
              <a:buChar char="●"/>
            </a:pPr>
            <a:r>
              <a:rPr lang="en" sz="2400"/>
              <a:t>OOP Terminology</a:t>
            </a:r>
            <a:endParaRPr sz="2400"/>
          </a:p>
          <a:p>
            <a:pPr indent="-381000" lvl="0" marL="457200" rtl="0">
              <a:spcBef>
                <a:spcPts val="0"/>
              </a:spcBef>
              <a:spcAft>
                <a:spcPts val="0"/>
              </a:spcAft>
              <a:buSzPts val="2400"/>
              <a:buChar char="●"/>
            </a:pPr>
            <a:r>
              <a:rPr lang="en" sz="2400"/>
              <a:t>OOP in Python</a:t>
            </a:r>
            <a:endParaRPr sz="2400"/>
          </a:p>
          <a:p>
            <a:pPr indent="-381000" lvl="0" marL="457200" rtl="0">
              <a:spcBef>
                <a:spcPts val="0"/>
              </a:spcBef>
              <a:spcAft>
                <a:spcPts val="0"/>
              </a:spcAft>
              <a:buSzPts val="2400"/>
              <a:buChar char="●"/>
            </a:pPr>
            <a:r>
              <a:rPr lang="en" sz="2400"/>
              <a:t>Design Example</a:t>
            </a:r>
            <a:endParaRPr sz="2400"/>
          </a:p>
          <a:p>
            <a:pPr indent="-381000" lvl="0" marL="457200" rtl="0">
              <a:spcBef>
                <a:spcPts val="0"/>
              </a:spcBef>
              <a:spcAft>
                <a:spcPts val="0"/>
              </a:spcAft>
              <a:buSzPts val="2400"/>
              <a:buChar char="●"/>
            </a:pPr>
            <a:r>
              <a:rPr lang="en" sz="2400"/>
              <a:t>Encapsulation</a:t>
            </a:r>
            <a:endParaRPr sz="2400"/>
          </a:p>
          <a:p>
            <a:pPr indent="-381000" lvl="0" marL="457200" rtl="0">
              <a:spcBef>
                <a:spcPts val="0"/>
              </a:spcBef>
              <a:spcAft>
                <a:spcPts val="0"/>
              </a:spcAft>
              <a:buSzPts val="2400"/>
              <a:buChar char="●"/>
            </a:pPr>
            <a:r>
              <a:rPr lang="en" sz="2400"/>
              <a:t>Composition</a:t>
            </a:r>
            <a:endParaRPr sz="2400"/>
          </a:p>
          <a:p>
            <a:pPr indent="-381000" lvl="0" marL="457200" rtl="0">
              <a:spcBef>
                <a:spcPts val="0"/>
              </a:spcBef>
              <a:spcAft>
                <a:spcPts val="0"/>
              </a:spcAft>
              <a:buSzPts val="2400"/>
              <a:buChar char="●"/>
            </a:pPr>
            <a:r>
              <a:rPr lang="en" sz="2400"/>
              <a:t>Inheritance</a:t>
            </a:r>
            <a:endParaRPr sz="2400"/>
          </a:p>
          <a:p>
            <a:pPr indent="-381000" lvl="0" marL="457200" rtl="0">
              <a:spcBef>
                <a:spcPts val="0"/>
              </a:spcBef>
              <a:spcAft>
                <a:spcPts val="0"/>
              </a:spcAft>
              <a:buSzPts val="2400"/>
              <a:buChar char="●"/>
            </a:pPr>
            <a:r>
              <a:rPr lang="en" sz="2400"/>
              <a:t>Polymorphism</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OOP Terminology: “Method”</a:t>
            </a:r>
            <a:endParaRPr/>
          </a:p>
        </p:txBody>
      </p:sp>
      <p:sp>
        <p:nvSpPr>
          <p:cNvPr id="153" name="Shape 153"/>
          <p:cNvSpPr txBox="1"/>
          <p:nvPr>
            <p:ph idx="1" type="body"/>
          </p:nvPr>
        </p:nvSpPr>
        <p:spPr>
          <a:xfrm>
            <a:off x="471900" y="1919075"/>
            <a:ext cx="8222100" cy="2901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Every object has a set of </a:t>
            </a:r>
            <a:r>
              <a:rPr b="1" lang="en"/>
              <a:t>methods</a:t>
            </a:r>
            <a:r>
              <a:rPr lang="en"/>
              <a:t>. Each method is a procedure that the object knows how to perform. Most of the time the methods will change the object’s state (i.e. modify the object’s member variables).</a:t>
            </a:r>
            <a:endParaRPr/>
          </a:p>
          <a:p>
            <a:pPr indent="0" lvl="0" marL="0">
              <a:spcBef>
                <a:spcPts val="1600"/>
              </a:spcBef>
              <a:spcAft>
                <a:spcPts val="0"/>
              </a:spcAft>
              <a:buNone/>
            </a:pPr>
            <a:r>
              <a:rPr lang="en"/>
              <a:t>An object’s methods define that object’s </a:t>
            </a:r>
            <a:r>
              <a:rPr lang="en" u="sng"/>
              <a:t>behavior</a:t>
            </a:r>
            <a:r>
              <a:rPr lang="en"/>
              <a:t>.</a:t>
            </a:r>
            <a:endParaRPr/>
          </a:p>
          <a:p>
            <a:pPr indent="0" lvl="0" marL="0" rtl="0">
              <a:spcBef>
                <a:spcPts val="1600"/>
              </a:spcBef>
              <a:spcAft>
                <a:spcPts val="1600"/>
              </a:spcAft>
              <a:buNone/>
            </a:pPr>
            <a:r>
              <a:rPr lang="en"/>
              <a:t>Usually an object’s methods are defined by the object’s class, however in Python you can give an object new methods at runtime. That’s why we say methods belong to the object, not to the class.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460950" y="159600"/>
            <a:ext cx="8550600" cy="1390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Live Python Demo: OOP in Python</a:t>
            </a:r>
            <a:endParaRPr/>
          </a:p>
        </p:txBody>
      </p:sp>
      <p:sp>
        <p:nvSpPr>
          <p:cNvPr id="159" name="Shape 159"/>
          <p:cNvSpPr txBox="1"/>
          <p:nvPr>
            <p:ph type="title"/>
          </p:nvPr>
        </p:nvSpPr>
        <p:spPr>
          <a:xfrm>
            <a:off x="460950" y="1186550"/>
            <a:ext cx="8222100" cy="292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Review:</a:t>
            </a:r>
            <a:endParaRPr sz="2400"/>
          </a:p>
          <a:p>
            <a:pPr indent="0" lvl="0" marL="0" rtl="0">
              <a:spcBef>
                <a:spcPts val="0"/>
              </a:spcBef>
              <a:spcAft>
                <a:spcPts val="0"/>
              </a:spcAft>
              <a:buNone/>
            </a:pPr>
            <a:r>
              <a:t/>
            </a:r>
            <a:endParaRPr sz="2400"/>
          </a:p>
          <a:p>
            <a:pPr indent="-381000" lvl="0" marL="457200" rtl="0">
              <a:spcBef>
                <a:spcPts val="0"/>
              </a:spcBef>
              <a:spcAft>
                <a:spcPts val="0"/>
              </a:spcAft>
              <a:buSzPts val="2400"/>
              <a:buChar char="●"/>
            </a:pPr>
            <a:r>
              <a:rPr lang="en" sz="2400"/>
              <a:t>Python classes you use every day! (list, dict, string, …)</a:t>
            </a:r>
            <a:endParaRPr sz="2400"/>
          </a:p>
          <a:p>
            <a:pPr indent="-381000" lvl="0" marL="457200" rtl="0">
              <a:spcBef>
                <a:spcPts val="0"/>
              </a:spcBef>
              <a:spcAft>
                <a:spcPts val="0"/>
              </a:spcAft>
              <a:buSzPts val="2400"/>
              <a:buChar char="●"/>
            </a:pPr>
            <a:r>
              <a:rPr lang="en" sz="2400"/>
              <a:t>Instantiating Fraction objects</a:t>
            </a:r>
            <a:endParaRPr sz="2400"/>
          </a:p>
          <a:p>
            <a:pPr indent="-381000" lvl="0" marL="457200" rtl="0">
              <a:spcBef>
                <a:spcPts val="0"/>
              </a:spcBef>
              <a:spcAft>
                <a:spcPts val="0"/>
              </a:spcAft>
              <a:buSzPts val="2400"/>
              <a:buChar char="●"/>
            </a:pPr>
            <a:r>
              <a:rPr lang="en" sz="2400"/>
              <a:t>Teach fractions how to add themselves together</a:t>
            </a:r>
            <a:endParaRPr sz="2400"/>
          </a:p>
          <a:p>
            <a:pPr indent="-381000" lvl="0" marL="457200" rtl="0">
              <a:spcBef>
                <a:spcPts val="0"/>
              </a:spcBef>
              <a:spcAft>
                <a:spcPts val="0"/>
              </a:spcAft>
              <a:buSzPts val="2400"/>
              <a:buChar char="●"/>
            </a:pPr>
            <a:r>
              <a:rPr lang="en" sz="2400"/>
              <a:t>Magic methods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471900" y="174950"/>
            <a:ext cx="8222100" cy="1331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UML Class Diagram</a:t>
            </a:r>
            <a:endParaRPr/>
          </a:p>
          <a:p>
            <a:pPr indent="0" lvl="0" marL="0" rtl="0">
              <a:spcBef>
                <a:spcPts val="0"/>
              </a:spcBef>
              <a:spcAft>
                <a:spcPts val="0"/>
              </a:spcAft>
              <a:buNone/>
            </a:pPr>
            <a:r>
              <a:rPr lang="en" sz="1800"/>
              <a:t>UML: Unified Modeling Language</a:t>
            </a:r>
            <a:endParaRPr sz="1800"/>
          </a:p>
        </p:txBody>
      </p:sp>
      <p:grpSp>
        <p:nvGrpSpPr>
          <p:cNvPr id="165" name="Shape 165"/>
          <p:cNvGrpSpPr/>
          <p:nvPr/>
        </p:nvGrpSpPr>
        <p:grpSpPr>
          <a:xfrm>
            <a:off x="4435150" y="2729275"/>
            <a:ext cx="2233155" cy="1695751"/>
            <a:chOff x="168852" y="393854"/>
            <a:chExt cx="2623229" cy="1006201"/>
          </a:xfrm>
        </p:grpSpPr>
        <p:sp>
          <p:nvSpPr>
            <p:cNvPr id="166" name="Shape 166"/>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Camera</a:t>
              </a:r>
              <a:endParaRPr b="1"/>
            </a:p>
          </p:txBody>
        </p:sp>
        <p:sp>
          <p:nvSpPr>
            <p:cNvPr id="167" name="Shape 167"/>
            <p:cNvSpPr/>
            <p:nvPr/>
          </p:nvSpPr>
          <p:spPr>
            <a:xfrm>
              <a:off x="168852" y="623057"/>
              <a:ext cx="2623200" cy="334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is_open : boolean</a:t>
              </a:r>
              <a:endParaRPr/>
            </a:p>
            <a:p>
              <a:pPr indent="0" lvl="0" marL="0" rtl="0" algn="l">
                <a:spcBef>
                  <a:spcPts val="0"/>
                </a:spcBef>
                <a:spcAft>
                  <a:spcPts val="0"/>
                </a:spcAft>
                <a:buNone/>
              </a:pPr>
              <a:r>
                <a:rPr lang="en"/>
                <a:t>input_port : string</a:t>
              </a:r>
              <a:endParaRPr/>
            </a:p>
          </p:txBody>
        </p:sp>
        <p:sp>
          <p:nvSpPr>
            <p:cNvPr id="168" name="Shape 168"/>
            <p:cNvSpPr/>
            <p:nvPr/>
          </p:nvSpPr>
          <p:spPr>
            <a:xfrm>
              <a:off x="168852" y="957256"/>
              <a:ext cx="2623200" cy="442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open(ctl_port : string)</a:t>
              </a:r>
              <a:endParaRPr/>
            </a:p>
            <a:p>
              <a:pPr indent="0" lvl="0" marL="0" rtl="0" algn="l">
                <a:spcBef>
                  <a:spcPts val="0"/>
                </a:spcBef>
                <a:spcAft>
                  <a:spcPts val="0"/>
                </a:spcAft>
                <a:buNone/>
              </a:pPr>
              <a:r>
                <a:rPr lang="en"/>
                <a:t>close()</a:t>
              </a:r>
              <a:endParaRPr/>
            </a:p>
            <a:p>
              <a:pPr indent="0" lvl="0" marL="0" rtl="0" algn="l">
                <a:spcBef>
                  <a:spcPts val="0"/>
                </a:spcBef>
                <a:spcAft>
                  <a:spcPts val="0"/>
                </a:spcAft>
                <a:buNone/>
              </a:pPr>
              <a:r>
                <a:rPr lang="en"/>
                <a:t>capture() : image</a:t>
              </a:r>
              <a:endParaRPr/>
            </a:p>
          </p:txBody>
        </p:sp>
      </p:grpSp>
      <p:sp>
        <p:nvSpPr>
          <p:cNvPr id="169" name="Shape 169"/>
          <p:cNvSpPr txBox="1"/>
          <p:nvPr/>
        </p:nvSpPr>
        <p:spPr>
          <a:xfrm>
            <a:off x="1058950" y="2977450"/>
            <a:ext cx="1772100" cy="119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666666"/>
                </a:solidFill>
              </a:rPr>
              <a:t>What are the parts of this class diagram?</a:t>
            </a:r>
            <a:endParaRPr sz="1800">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471900" y="174950"/>
            <a:ext cx="8222100" cy="1331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UML Class Diagram</a:t>
            </a:r>
            <a:endParaRPr/>
          </a:p>
          <a:p>
            <a:pPr indent="0" lvl="0" marL="0" rtl="0">
              <a:spcBef>
                <a:spcPts val="0"/>
              </a:spcBef>
              <a:spcAft>
                <a:spcPts val="0"/>
              </a:spcAft>
              <a:buNone/>
            </a:pPr>
            <a:r>
              <a:rPr lang="en" sz="1800"/>
              <a:t>UML: Unified Modeling Language</a:t>
            </a:r>
            <a:endParaRPr sz="1800"/>
          </a:p>
        </p:txBody>
      </p:sp>
      <p:grpSp>
        <p:nvGrpSpPr>
          <p:cNvPr id="175" name="Shape 175"/>
          <p:cNvGrpSpPr/>
          <p:nvPr/>
        </p:nvGrpSpPr>
        <p:grpSpPr>
          <a:xfrm>
            <a:off x="4435150" y="2729275"/>
            <a:ext cx="2233155" cy="1695751"/>
            <a:chOff x="168852" y="393854"/>
            <a:chExt cx="2623229" cy="1006201"/>
          </a:xfrm>
        </p:grpSpPr>
        <p:sp>
          <p:nvSpPr>
            <p:cNvPr id="176" name="Shape 176"/>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Camera</a:t>
              </a:r>
              <a:endParaRPr b="1"/>
            </a:p>
          </p:txBody>
        </p:sp>
        <p:sp>
          <p:nvSpPr>
            <p:cNvPr id="177" name="Shape 177"/>
            <p:cNvSpPr/>
            <p:nvPr/>
          </p:nvSpPr>
          <p:spPr>
            <a:xfrm>
              <a:off x="168852" y="623057"/>
              <a:ext cx="2623200" cy="334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is_open : boolean</a:t>
              </a:r>
              <a:endParaRPr/>
            </a:p>
            <a:p>
              <a:pPr indent="0" lvl="0" marL="0" rtl="0" algn="l">
                <a:spcBef>
                  <a:spcPts val="0"/>
                </a:spcBef>
                <a:spcAft>
                  <a:spcPts val="0"/>
                </a:spcAft>
                <a:buNone/>
              </a:pPr>
              <a:r>
                <a:rPr lang="en"/>
                <a:t>input_port : string</a:t>
              </a:r>
              <a:endParaRPr/>
            </a:p>
          </p:txBody>
        </p:sp>
        <p:sp>
          <p:nvSpPr>
            <p:cNvPr id="178" name="Shape 178"/>
            <p:cNvSpPr/>
            <p:nvPr/>
          </p:nvSpPr>
          <p:spPr>
            <a:xfrm>
              <a:off x="168852" y="957256"/>
              <a:ext cx="2623200" cy="442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open(ctl_port : string)</a:t>
              </a:r>
              <a:endParaRPr/>
            </a:p>
            <a:p>
              <a:pPr indent="0" lvl="0" marL="0" rtl="0" algn="l">
                <a:spcBef>
                  <a:spcPts val="0"/>
                </a:spcBef>
                <a:spcAft>
                  <a:spcPts val="0"/>
                </a:spcAft>
                <a:buNone/>
              </a:pPr>
              <a:r>
                <a:rPr lang="en"/>
                <a:t>close()</a:t>
              </a:r>
              <a:endParaRPr/>
            </a:p>
            <a:p>
              <a:pPr indent="0" lvl="0" marL="0" rtl="0" algn="l">
                <a:spcBef>
                  <a:spcPts val="0"/>
                </a:spcBef>
                <a:spcAft>
                  <a:spcPts val="0"/>
                </a:spcAft>
                <a:buNone/>
              </a:pPr>
              <a:r>
                <a:rPr lang="en"/>
                <a:t>capture() : image</a:t>
              </a:r>
              <a:endParaRPr/>
            </a:p>
          </p:txBody>
        </p:sp>
      </p:grpSp>
      <p:sp>
        <p:nvSpPr>
          <p:cNvPr id="179" name="Shape 179"/>
          <p:cNvSpPr txBox="1"/>
          <p:nvPr/>
        </p:nvSpPr>
        <p:spPr>
          <a:xfrm>
            <a:off x="373225" y="2425975"/>
            <a:ext cx="2647500" cy="6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4125"/>
                </a:solidFill>
              </a:rPr>
              <a:t>member variables</a:t>
            </a:r>
            <a:endParaRPr b="1">
              <a:solidFill>
                <a:srgbClr val="CC4125"/>
              </a:solidFill>
            </a:endParaRPr>
          </a:p>
          <a:p>
            <a:pPr indent="0" lvl="0" marL="0" algn="ctr">
              <a:spcBef>
                <a:spcPts val="0"/>
              </a:spcBef>
              <a:spcAft>
                <a:spcPts val="0"/>
              </a:spcAft>
              <a:buNone/>
            </a:pPr>
            <a:r>
              <a:rPr lang="en">
                <a:solidFill>
                  <a:srgbClr val="CC4125"/>
                </a:solidFill>
              </a:rPr>
              <a:t>(the state of each object)</a:t>
            </a:r>
            <a:endParaRPr>
              <a:solidFill>
                <a:srgbClr val="CC4125"/>
              </a:solidFill>
            </a:endParaRPr>
          </a:p>
        </p:txBody>
      </p:sp>
      <p:sp>
        <p:nvSpPr>
          <p:cNvPr id="180" name="Shape 180"/>
          <p:cNvSpPr txBox="1"/>
          <p:nvPr/>
        </p:nvSpPr>
        <p:spPr>
          <a:xfrm>
            <a:off x="373225" y="3580325"/>
            <a:ext cx="2647500" cy="6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4125"/>
                </a:solidFill>
              </a:rPr>
              <a:t>methods</a:t>
            </a:r>
            <a:endParaRPr b="1">
              <a:solidFill>
                <a:srgbClr val="CC4125"/>
              </a:solidFill>
            </a:endParaRPr>
          </a:p>
          <a:p>
            <a:pPr indent="0" lvl="0" marL="0" rtl="0" algn="ctr">
              <a:spcBef>
                <a:spcPts val="0"/>
              </a:spcBef>
              <a:spcAft>
                <a:spcPts val="0"/>
              </a:spcAft>
              <a:buNone/>
            </a:pPr>
            <a:r>
              <a:rPr lang="en">
                <a:solidFill>
                  <a:srgbClr val="CC4125"/>
                </a:solidFill>
              </a:rPr>
              <a:t>(the behavior of each object)</a:t>
            </a:r>
            <a:endParaRPr>
              <a:solidFill>
                <a:srgbClr val="CC4125"/>
              </a:solidFill>
            </a:endParaRPr>
          </a:p>
        </p:txBody>
      </p:sp>
      <p:cxnSp>
        <p:nvCxnSpPr>
          <p:cNvPr id="181" name="Shape 181"/>
          <p:cNvCxnSpPr>
            <a:stCxn id="179" idx="3"/>
            <a:endCxn id="177" idx="1"/>
          </p:cNvCxnSpPr>
          <p:nvPr/>
        </p:nvCxnSpPr>
        <p:spPr>
          <a:xfrm>
            <a:off x="3020725" y="2729275"/>
            <a:ext cx="1414500" cy="667800"/>
          </a:xfrm>
          <a:prstGeom prst="straightConnector1">
            <a:avLst/>
          </a:prstGeom>
          <a:noFill/>
          <a:ln cap="flat" cmpd="sng" w="9525">
            <a:solidFill>
              <a:srgbClr val="CC4125"/>
            </a:solidFill>
            <a:prstDash val="solid"/>
            <a:round/>
            <a:headEnd len="med" w="med" type="none"/>
            <a:tailEnd len="med" w="med" type="triangle"/>
          </a:ln>
        </p:spPr>
      </p:cxnSp>
      <p:cxnSp>
        <p:nvCxnSpPr>
          <p:cNvPr id="182" name="Shape 182"/>
          <p:cNvCxnSpPr>
            <a:stCxn id="180" idx="3"/>
            <a:endCxn id="178" idx="1"/>
          </p:cNvCxnSpPr>
          <p:nvPr/>
        </p:nvCxnSpPr>
        <p:spPr>
          <a:xfrm>
            <a:off x="3020725" y="3883625"/>
            <a:ext cx="1414500" cy="168300"/>
          </a:xfrm>
          <a:prstGeom prst="straightConnector1">
            <a:avLst/>
          </a:prstGeom>
          <a:noFill/>
          <a:ln cap="flat" cmpd="sng" w="9525">
            <a:solidFill>
              <a:srgbClr val="CC4125"/>
            </a:solidFill>
            <a:prstDash val="solid"/>
            <a:round/>
            <a:headEnd len="med" w="med" type="none"/>
            <a:tailEnd len="med" w="med" type="triangle"/>
          </a:ln>
        </p:spPr>
      </p:cxnSp>
      <p:sp>
        <p:nvSpPr>
          <p:cNvPr id="183" name="Shape 183"/>
          <p:cNvSpPr txBox="1"/>
          <p:nvPr/>
        </p:nvSpPr>
        <p:spPr>
          <a:xfrm>
            <a:off x="5867400" y="1922958"/>
            <a:ext cx="26475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4125"/>
                </a:solidFill>
              </a:rPr>
              <a:t>the class name</a:t>
            </a:r>
            <a:endParaRPr>
              <a:solidFill>
                <a:srgbClr val="CC4125"/>
              </a:solidFill>
            </a:endParaRPr>
          </a:p>
        </p:txBody>
      </p:sp>
      <p:cxnSp>
        <p:nvCxnSpPr>
          <p:cNvPr id="184" name="Shape 184"/>
          <p:cNvCxnSpPr/>
          <p:nvPr/>
        </p:nvCxnSpPr>
        <p:spPr>
          <a:xfrm flipH="1">
            <a:off x="5925000" y="2146050"/>
            <a:ext cx="548100" cy="711300"/>
          </a:xfrm>
          <a:prstGeom prst="straightConnector1">
            <a:avLst/>
          </a:prstGeom>
          <a:noFill/>
          <a:ln cap="flat" cmpd="sng" w="9525">
            <a:solidFill>
              <a:srgbClr val="CC412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Let’s design a program in OO fashion.</a:t>
            </a:r>
            <a:endParaRPr/>
          </a:p>
        </p:txBody>
      </p:sp>
      <p:sp>
        <p:nvSpPr>
          <p:cNvPr id="190" name="Shape 190"/>
          <p:cNvSpPr txBox="1"/>
          <p:nvPr>
            <p:ph idx="1" type="body"/>
          </p:nvPr>
        </p:nvSpPr>
        <p:spPr>
          <a:xfrm>
            <a:off x="471900" y="1919075"/>
            <a:ext cx="8222100" cy="314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Smart Recycling Robot </a:t>
            </a:r>
            <a:r>
              <a:rPr lang="en"/>
              <a:t>(SRR)</a:t>
            </a:r>
            <a:endParaRPr/>
          </a:p>
          <a:p>
            <a:pPr indent="0" lvl="0" marL="0" rtl="0">
              <a:spcBef>
                <a:spcPts val="1600"/>
              </a:spcBef>
              <a:spcAft>
                <a:spcPts val="0"/>
              </a:spcAft>
              <a:buNone/>
            </a:pPr>
            <a:r>
              <a:rPr lang="en"/>
              <a:t>Build a robot that sorts physical objects into three categories:</a:t>
            </a:r>
            <a:endParaRPr/>
          </a:p>
          <a:p>
            <a:pPr indent="-342900" lvl="0" marL="457200" rtl="0">
              <a:spcBef>
                <a:spcPts val="1600"/>
              </a:spcBef>
              <a:spcAft>
                <a:spcPts val="0"/>
              </a:spcAft>
              <a:buSzPts val="1800"/>
              <a:buAutoNum type="arabicPeriod"/>
            </a:pPr>
            <a:r>
              <a:rPr lang="en"/>
              <a:t>recycle,</a:t>
            </a:r>
            <a:endParaRPr/>
          </a:p>
          <a:p>
            <a:pPr indent="-342900" lvl="0" marL="457200" rtl="0">
              <a:spcBef>
                <a:spcPts val="0"/>
              </a:spcBef>
              <a:spcAft>
                <a:spcPts val="0"/>
              </a:spcAft>
              <a:buSzPts val="1800"/>
              <a:buAutoNum type="arabicPeriod"/>
            </a:pPr>
            <a:r>
              <a:rPr lang="en"/>
              <a:t>compost,</a:t>
            </a:r>
            <a:endParaRPr/>
          </a:p>
          <a:p>
            <a:pPr indent="-342900" lvl="0" marL="457200" rtl="0">
              <a:spcBef>
                <a:spcPts val="0"/>
              </a:spcBef>
              <a:spcAft>
                <a:spcPts val="0"/>
              </a:spcAft>
              <a:buSzPts val="1800"/>
              <a:buAutoNum type="arabicPeriod"/>
            </a:pPr>
            <a:r>
              <a:rPr lang="en"/>
              <a:t>landfill</a:t>
            </a:r>
            <a:endParaRPr/>
          </a:p>
          <a:p>
            <a:pPr indent="0" lvl="0" marL="0">
              <a:spcBef>
                <a:spcPts val="1600"/>
              </a:spcBef>
              <a:spcAft>
                <a:spcPts val="1600"/>
              </a:spcAft>
              <a:buNone/>
            </a:pPr>
            <a:r>
              <a:rPr lang="en"/>
              <a:t>The robot brain is a computer program that you will write. The robot has an arm for grasping each piece of trash and delivering it to one of three bins.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471900" y="174950"/>
            <a:ext cx="8222100" cy="1331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Software Engineering: Designing the SRR</a:t>
            </a:r>
            <a:endParaRPr/>
          </a:p>
          <a:p>
            <a:pPr indent="0" lvl="0" marL="0" rtl="0">
              <a:spcBef>
                <a:spcPts val="0"/>
              </a:spcBef>
              <a:spcAft>
                <a:spcPts val="0"/>
              </a:spcAft>
              <a:buNone/>
            </a:pPr>
            <a:r>
              <a:rPr lang="en" sz="2400"/>
              <a:t>Nouns and Verbs</a:t>
            </a:r>
            <a:endParaRPr sz="2400"/>
          </a:p>
        </p:txBody>
      </p:sp>
      <p:sp>
        <p:nvSpPr>
          <p:cNvPr id="196" name="Shape 196"/>
          <p:cNvSpPr txBox="1"/>
          <p:nvPr/>
        </p:nvSpPr>
        <p:spPr>
          <a:xfrm>
            <a:off x="1714500" y="1810700"/>
            <a:ext cx="5994900" cy="321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Capture frames from the camera.</a:t>
            </a:r>
            <a:endParaRPr sz="1800"/>
          </a:p>
          <a:p>
            <a:pPr indent="0" lvl="0" marL="0" rtl="0">
              <a:spcBef>
                <a:spcPts val="0"/>
              </a:spcBef>
              <a:spcAft>
                <a:spcPts val="0"/>
              </a:spcAft>
              <a:buNone/>
            </a:pPr>
            <a:r>
              <a:t/>
            </a:r>
            <a:endParaRPr sz="1800"/>
          </a:p>
          <a:p>
            <a:pPr indent="0" lvl="0" marL="0" rtl="0">
              <a:spcBef>
                <a:spcPts val="0"/>
              </a:spcBef>
              <a:spcAft>
                <a:spcPts val="0"/>
              </a:spcAft>
              <a:buNone/>
            </a:pPr>
            <a:r>
              <a:rPr lang="en" sz="1800"/>
              <a:t>Process frames.</a:t>
            </a:r>
            <a:endParaRPr sz="1800"/>
          </a:p>
          <a:p>
            <a:pPr indent="0" lvl="0" marL="0" rtl="0">
              <a:spcBef>
                <a:spcPts val="0"/>
              </a:spcBef>
              <a:spcAft>
                <a:spcPts val="0"/>
              </a:spcAft>
              <a:buNone/>
            </a:pPr>
            <a:r>
              <a:t/>
            </a:r>
            <a:endParaRPr sz="1800"/>
          </a:p>
          <a:p>
            <a:pPr indent="0" lvl="0" marL="0" rtl="0">
              <a:spcBef>
                <a:spcPts val="0"/>
              </a:spcBef>
              <a:spcAft>
                <a:spcPts val="0"/>
              </a:spcAft>
              <a:buNone/>
            </a:pPr>
            <a:r>
              <a:rPr lang="en" sz="1800"/>
              <a:t>Move the arm into position.</a:t>
            </a:r>
            <a:endParaRPr sz="1800"/>
          </a:p>
          <a:p>
            <a:pPr indent="0" lvl="0" marL="0" rtl="0">
              <a:spcBef>
                <a:spcPts val="0"/>
              </a:spcBef>
              <a:spcAft>
                <a:spcPts val="0"/>
              </a:spcAft>
              <a:buNone/>
            </a:pPr>
            <a:r>
              <a:rPr lang="en" sz="1800"/>
              <a:t>Grasp the trash using the arm.</a:t>
            </a:r>
            <a:endParaRPr sz="1800"/>
          </a:p>
          <a:p>
            <a:pPr indent="0" lvl="0" marL="0" rtl="0">
              <a:spcBef>
                <a:spcPts val="0"/>
              </a:spcBef>
              <a:spcAft>
                <a:spcPts val="0"/>
              </a:spcAft>
              <a:buNone/>
            </a:pPr>
            <a:r>
              <a:rPr lang="en" sz="1800"/>
              <a:t>Release the trash.</a:t>
            </a:r>
            <a:endParaRPr sz="1800"/>
          </a:p>
          <a:p>
            <a:pPr indent="0" lvl="0" marL="0" rtl="0">
              <a:spcBef>
                <a:spcPts val="0"/>
              </a:spcBef>
              <a:spcAft>
                <a:spcPts val="0"/>
              </a:spcAft>
              <a:buNone/>
            </a:pPr>
            <a:r>
              <a:t/>
            </a:r>
            <a:endParaRPr sz="1800"/>
          </a:p>
          <a:p>
            <a:pPr indent="0" lvl="0" marL="0" rtl="0">
              <a:spcBef>
                <a:spcPts val="0"/>
              </a:spcBef>
              <a:spcAft>
                <a:spcPts val="0"/>
              </a:spcAft>
              <a:buNone/>
            </a:pPr>
            <a:r>
              <a:rPr lang="en" sz="1800"/>
              <a:t>Loop the detection/action cycle.</a:t>
            </a:r>
            <a:endParaRPr sz="1800"/>
          </a:p>
          <a:p>
            <a:pPr indent="0" lvl="0" marL="0" rtl="0">
              <a:spcBef>
                <a:spcPts val="0"/>
              </a:spcBef>
              <a:spcAft>
                <a:spcPts val="0"/>
              </a:spcAft>
              <a:buNone/>
            </a:pPr>
            <a:r>
              <a:t/>
            </a:r>
            <a:endParaRPr sz="1800"/>
          </a:p>
          <a:p>
            <a:pPr indent="0" lvl="0" marL="0">
              <a:spcBef>
                <a:spcPts val="0"/>
              </a:spcBef>
              <a:spcAft>
                <a:spcPts val="0"/>
              </a:spcAft>
              <a:buNone/>
            </a:pPr>
            <a:r>
              <a:rPr lang="en" sz="1800"/>
              <a:t>Types of trash are: Recycle, Compost, Landfill, Empty</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471900" y="174950"/>
            <a:ext cx="8222100" cy="1331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Software Engineering: Designing the SRR</a:t>
            </a:r>
            <a:endParaRPr/>
          </a:p>
          <a:p>
            <a:pPr indent="0" lvl="0" marL="0" rtl="0">
              <a:spcBef>
                <a:spcPts val="0"/>
              </a:spcBef>
              <a:spcAft>
                <a:spcPts val="0"/>
              </a:spcAft>
              <a:buNone/>
            </a:pPr>
            <a:r>
              <a:rPr lang="en" sz="2400"/>
              <a:t>UML Class Diagram with Relationships</a:t>
            </a:r>
            <a:endParaRPr sz="2400"/>
          </a:p>
        </p:txBody>
      </p:sp>
      <p:grpSp>
        <p:nvGrpSpPr>
          <p:cNvPr id="202" name="Shape 202"/>
          <p:cNvGrpSpPr/>
          <p:nvPr/>
        </p:nvGrpSpPr>
        <p:grpSpPr>
          <a:xfrm>
            <a:off x="2618425" y="3737600"/>
            <a:ext cx="1510976" cy="957600"/>
            <a:chOff x="168841" y="393850"/>
            <a:chExt cx="2623222" cy="957600"/>
          </a:xfrm>
        </p:grpSpPr>
        <p:sp>
          <p:nvSpPr>
            <p:cNvPr id="203" name="Shape 203"/>
            <p:cNvSpPr/>
            <p:nvPr/>
          </p:nvSpPr>
          <p:spPr>
            <a:xfrm>
              <a:off x="168863" y="393850"/>
              <a:ext cx="2623200" cy="3696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Controller</a:t>
              </a:r>
              <a:endParaRPr b="1" sz="1200"/>
            </a:p>
          </p:txBody>
        </p:sp>
        <p:sp>
          <p:nvSpPr>
            <p:cNvPr id="204" name="Shape 204"/>
            <p:cNvSpPr/>
            <p:nvPr/>
          </p:nvSpPr>
          <p:spPr>
            <a:xfrm>
              <a:off x="168863" y="763448"/>
              <a:ext cx="2623200" cy="218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205" name="Shape 205"/>
            <p:cNvSpPr/>
            <p:nvPr/>
          </p:nvSpPr>
          <p:spPr>
            <a:xfrm>
              <a:off x="168841" y="981850"/>
              <a:ext cx="2623200" cy="369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loop_once()</a:t>
              </a:r>
              <a:endParaRPr sz="1200"/>
            </a:p>
          </p:txBody>
        </p:sp>
      </p:grpSp>
      <p:grpSp>
        <p:nvGrpSpPr>
          <p:cNvPr id="206" name="Shape 206"/>
          <p:cNvGrpSpPr/>
          <p:nvPr/>
        </p:nvGrpSpPr>
        <p:grpSpPr>
          <a:xfrm>
            <a:off x="6726250" y="2588450"/>
            <a:ext cx="2233155" cy="2493580"/>
            <a:chOff x="168852" y="393854"/>
            <a:chExt cx="2623229" cy="1479606"/>
          </a:xfrm>
        </p:grpSpPr>
        <p:sp>
          <p:nvSpPr>
            <p:cNvPr id="207" name="Shape 207"/>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Arm</a:t>
              </a:r>
              <a:endParaRPr b="1" sz="1200"/>
            </a:p>
          </p:txBody>
        </p:sp>
        <p:sp>
          <p:nvSpPr>
            <p:cNvPr id="208" name="Shape 208"/>
            <p:cNvSpPr/>
            <p:nvPr/>
          </p:nvSpPr>
          <p:spPr>
            <a:xfrm>
              <a:off x="168852" y="623057"/>
              <a:ext cx="2623200" cy="541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current_position : tuple</a:t>
              </a:r>
              <a:endParaRPr sz="1200"/>
            </a:p>
            <a:p>
              <a:pPr indent="0" lvl="0" marL="0" rtl="0" algn="l">
                <a:spcBef>
                  <a:spcPts val="0"/>
                </a:spcBef>
                <a:spcAft>
                  <a:spcPts val="0"/>
                </a:spcAft>
                <a:buNone/>
              </a:pPr>
              <a:r>
                <a:rPr lang="en" sz="1200"/>
                <a:t>is_grasping : boolean</a:t>
              </a:r>
              <a:endParaRPr sz="1200"/>
            </a:p>
            <a:p>
              <a:pPr indent="0" lvl="0" marL="0" rtl="0" algn="l">
                <a:spcBef>
                  <a:spcPts val="0"/>
                </a:spcBef>
                <a:spcAft>
                  <a:spcPts val="0"/>
                </a:spcAft>
                <a:buNone/>
              </a:pPr>
              <a:r>
                <a:rPr lang="en" sz="1200"/>
                <a:t>is_open : boolean</a:t>
              </a:r>
              <a:endParaRPr sz="1200"/>
            </a:p>
            <a:p>
              <a:pPr indent="0" lvl="0" marL="0" rtl="0" algn="l">
                <a:spcBef>
                  <a:spcPts val="0"/>
                </a:spcBef>
                <a:spcAft>
                  <a:spcPts val="0"/>
                </a:spcAft>
                <a:buNone/>
              </a:pPr>
              <a:r>
                <a:rPr lang="en" sz="1200"/>
                <a:t>ctl_port : string</a:t>
              </a:r>
              <a:endParaRPr sz="1200"/>
            </a:p>
          </p:txBody>
        </p:sp>
        <p:sp>
          <p:nvSpPr>
            <p:cNvPr id="209" name="Shape 209"/>
            <p:cNvSpPr/>
            <p:nvPr/>
          </p:nvSpPr>
          <p:spPr>
            <a:xfrm>
              <a:off x="168852" y="1164860"/>
              <a:ext cx="2623200" cy="708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open(ctl_port : string)</a:t>
              </a:r>
              <a:endParaRPr sz="1200"/>
            </a:p>
            <a:p>
              <a:pPr indent="0" lvl="0" marL="0" rtl="0" algn="l">
                <a:spcBef>
                  <a:spcPts val="0"/>
                </a:spcBef>
                <a:spcAft>
                  <a:spcPts val="0"/>
                </a:spcAft>
                <a:buNone/>
              </a:pPr>
              <a:r>
                <a:rPr lang="en" sz="1200"/>
                <a:t>close()</a:t>
              </a:r>
              <a:endParaRPr sz="1200"/>
            </a:p>
            <a:p>
              <a:pPr indent="0" lvl="0" marL="0" rtl="0" algn="l">
                <a:spcBef>
                  <a:spcPts val="0"/>
                </a:spcBef>
                <a:spcAft>
                  <a:spcPts val="0"/>
                </a:spcAft>
                <a:buNone/>
              </a:pPr>
              <a:r>
                <a:rPr lang="en" sz="1200"/>
                <a:t>move_to(new_position : tuple)</a:t>
              </a:r>
              <a:endParaRPr sz="1200"/>
            </a:p>
            <a:p>
              <a:pPr indent="0" lvl="0" marL="0" rtl="0" algn="l">
                <a:spcBef>
                  <a:spcPts val="0"/>
                </a:spcBef>
                <a:spcAft>
                  <a:spcPts val="0"/>
                </a:spcAft>
                <a:buNone/>
              </a:pPr>
              <a:r>
                <a:rPr lang="en" sz="1200"/>
                <a:t>grasp()</a:t>
              </a:r>
              <a:endParaRPr sz="1200"/>
            </a:p>
            <a:p>
              <a:pPr indent="0" lvl="0" marL="0" rtl="0" algn="l">
                <a:spcBef>
                  <a:spcPts val="0"/>
                </a:spcBef>
                <a:spcAft>
                  <a:spcPts val="0"/>
                </a:spcAft>
                <a:buNone/>
              </a:pPr>
              <a:r>
                <a:rPr lang="en" sz="1200"/>
                <a:t>release()</a:t>
              </a:r>
              <a:endParaRPr sz="1200"/>
            </a:p>
          </p:txBody>
        </p:sp>
      </p:grpSp>
      <p:grpSp>
        <p:nvGrpSpPr>
          <p:cNvPr id="210" name="Shape 210"/>
          <p:cNvGrpSpPr/>
          <p:nvPr/>
        </p:nvGrpSpPr>
        <p:grpSpPr>
          <a:xfrm>
            <a:off x="4721040" y="2235695"/>
            <a:ext cx="1823407" cy="1695751"/>
            <a:chOff x="168852" y="393854"/>
            <a:chExt cx="2623229" cy="1006201"/>
          </a:xfrm>
        </p:grpSpPr>
        <p:sp>
          <p:nvSpPr>
            <p:cNvPr id="211" name="Shape 211"/>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Camera</a:t>
              </a:r>
              <a:endParaRPr b="1" sz="1200"/>
            </a:p>
          </p:txBody>
        </p:sp>
        <p:sp>
          <p:nvSpPr>
            <p:cNvPr id="212" name="Shape 212"/>
            <p:cNvSpPr/>
            <p:nvPr/>
          </p:nvSpPr>
          <p:spPr>
            <a:xfrm>
              <a:off x="168852" y="623057"/>
              <a:ext cx="2623200" cy="334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is_open : boolean</a:t>
              </a:r>
              <a:endParaRPr sz="1200"/>
            </a:p>
            <a:p>
              <a:pPr indent="0" lvl="0" marL="0" rtl="0" algn="l">
                <a:spcBef>
                  <a:spcPts val="0"/>
                </a:spcBef>
                <a:spcAft>
                  <a:spcPts val="0"/>
                </a:spcAft>
                <a:buNone/>
              </a:pPr>
              <a:r>
                <a:rPr lang="en" sz="1200"/>
                <a:t>input_port : string</a:t>
              </a:r>
              <a:endParaRPr sz="1200"/>
            </a:p>
          </p:txBody>
        </p:sp>
        <p:sp>
          <p:nvSpPr>
            <p:cNvPr id="213" name="Shape 213"/>
            <p:cNvSpPr/>
            <p:nvPr/>
          </p:nvSpPr>
          <p:spPr>
            <a:xfrm>
              <a:off x="168852" y="957256"/>
              <a:ext cx="2623200" cy="442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open(input_port : string)</a:t>
              </a:r>
              <a:endParaRPr sz="1200"/>
            </a:p>
            <a:p>
              <a:pPr indent="0" lvl="0" marL="0" rtl="0" algn="l">
                <a:spcBef>
                  <a:spcPts val="0"/>
                </a:spcBef>
                <a:spcAft>
                  <a:spcPts val="0"/>
                </a:spcAft>
                <a:buNone/>
              </a:pPr>
              <a:r>
                <a:rPr lang="en" sz="1200"/>
                <a:t>close()</a:t>
              </a:r>
              <a:endParaRPr sz="1200"/>
            </a:p>
            <a:p>
              <a:pPr indent="0" lvl="0" marL="0" rtl="0" algn="l">
                <a:spcBef>
                  <a:spcPts val="0"/>
                </a:spcBef>
                <a:spcAft>
                  <a:spcPts val="0"/>
                </a:spcAft>
                <a:buNone/>
              </a:pPr>
              <a:r>
                <a:rPr lang="en" sz="1200"/>
                <a:t>capture() : image</a:t>
              </a:r>
              <a:endParaRPr sz="1200"/>
            </a:p>
          </p:txBody>
        </p:sp>
      </p:grpSp>
      <p:grpSp>
        <p:nvGrpSpPr>
          <p:cNvPr id="214" name="Shape 214"/>
          <p:cNvGrpSpPr/>
          <p:nvPr/>
        </p:nvGrpSpPr>
        <p:grpSpPr>
          <a:xfrm>
            <a:off x="72516" y="2243402"/>
            <a:ext cx="2467147" cy="1078943"/>
            <a:chOff x="168852" y="393854"/>
            <a:chExt cx="2623229" cy="640208"/>
          </a:xfrm>
        </p:grpSpPr>
        <p:sp>
          <p:nvSpPr>
            <p:cNvPr id="215" name="Shape 215"/>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DecisionModule</a:t>
              </a:r>
              <a:endParaRPr b="1" sz="1200"/>
            </a:p>
          </p:txBody>
        </p:sp>
        <p:sp>
          <p:nvSpPr>
            <p:cNvPr id="216" name="Shape 216"/>
            <p:cNvSpPr/>
            <p:nvPr/>
          </p:nvSpPr>
          <p:spPr>
            <a:xfrm>
              <a:off x="168852" y="623057"/>
              <a:ext cx="2623200" cy="181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217" name="Shape 217"/>
            <p:cNvSpPr/>
            <p:nvPr/>
          </p:nvSpPr>
          <p:spPr>
            <a:xfrm>
              <a:off x="168862" y="804863"/>
              <a:ext cx="2623200" cy="229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process(frame : image) : Trash</a:t>
              </a:r>
              <a:endParaRPr sz="1200"/>
            </a:p>
          </p:txBody>
        </p:sp>
      </p:grpSp>
      <p:grpSp>
        <p:nvGrpSpPr>
          <p:cNvPr id="218" name="Shape 218"/>
          <p:cNvGrpSpPr/>
          <p:nvPr/>
        </p:nvGrpSpPr>
        <p:grpSpPr>
          <a:xfrm>
            <a:off x="471900" y="3791913"/>
            <a:ext cx="1510963" cy="1289992"/>
            <a:chOff x="168841" y="301775"/>
            <a:chExt cx="2623200" cy="1289992"/>
          </a:xfrm>
        </p:grpSpPr>
        <p:sp>
          <p:nvSpPr>
            <p:cNvPr id="219" name="Shape 219"/>
            <p:cNvSpPr/>
            <p:nvPr/>
          </p:nvSpPr>
          <p:spPr>
            <a:xfrm>
              <a:off x="168841" y="301775"/>
              <a:ext cx="2623200" cy="4617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&lt;&lt;enumeration&gt;&gt;</a:t>
              </a:r>
              <a:endParaRPr sz="1200"/>
            </a:p>
            <a:p>
              <a:pPr indent="0" lvl="0" marL="0" rtl="0" algn="ctr">
                <a:spcBef>
                  <a:spcPts val="0"/>
                </a:spcBef>
                <a:spcAft>
                  <a:spcPts val="0"/>
                </a:spcAft>
                <a:buNone/>
              </a:pPr>
              <a:r>
                <a:rPr b="1" lang="en" sz="1200"/>
                <a:t>Trash</a:t>
              </a:r>
              <a:endParaRPr b="1" sz="1200"/>
            </a:p>
          </p:txBody>
        </p:sp>
        <p:sp>
          <p:nvSpPr>
            <p:cNvPr id="220" name="Shape 220"/>
            <p:cNvSpPr/>
            <p:nvPr/>
          </p:nvSpPr>
          <p:spPr>
            <a:xfrm>
              <a:off x="168841" y="763467"/>
              <a:ext cx="2623200" cy="828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Recycle</a:t>
              </a:r>
              <a:endParaRPr sz="1200"/>
            </a:p>
            <a:p>
              <a:pPr indent="0" lvl="0" marL="0" rtl="0" algn="l">
                <a:spcBef>
                  <a:spcPts val="0"/>
                </a:spcBef>
                <a:spcAft>
                  <a:spcPts val="0"/>
                </a:spcAft>
                <a:buNone/>
              </a:pPr>
              <a:r>
                <a:rPr lang="en" sz="1200"/>
                <a:t>Compost</a:t>
              </a:r>
              <a:endParaRPr sz="1200"/>
            </a:p>
            <a:p>
              <a:pPr indent="0" lvl="0" marL="0" rtl="0" algn="l">
                <a:spcBef>
                  <a:spcPts val="0"/>
                </a:spcBef>
                <a:spcAft>
                  <a:spcPts val="0"/>
                </a:spcAft>
                <a:buNone/>
              </a:pPr>
              <a:r>
                <a:rPr lang="en" sz="1200"/>
                <a:t>Landfill</a:t>
              </a:r>
              <a:endParaRPr sz="1200"/>
            </a:p>
            <a:p>
              <a:pPr indent="0" lvl="0" marL="0" rtl="0" algn="l">
                <a:spcBef>
                  <a:spcPts val="0"/>
                </a:spcBef>
                <a:spcAft>
                  <a:spcPts val="0"/>
                </a:spcAft>
                <a:buNone/>
              </a:pPr>
              <a:r>
                <a:rPr lang="en" sz="1200"/>
                <a:t>Empty</a:t>
              </a:r>
              <a:endParaRPr sz="1200"/>
            </a:p>
          </p:txBody>
        </p:sp>
      </p:grpSp>
      <p:grpSp>
        <p:nvGrpSpPr>
          <p:cNvPr id="221" name="Shape 221"/>
          <p:cNvGrpSpPr/>
          <p:nvPr/>
        </p:nvGrpSpPr>
        <p:grpSpPr>
          <a:xfrm>
            <a:off x="3023400" y="1868175"/>
            <a:ext cx="1510976" cy="1305900"/>
            <a:chOff x="168841" y="393850"/>
            <a:chExt cx="2623222" cy="1305900"/>
          </a:xfrm>
        </p:grpSpPr>
        <p:sp>
          <p:nvSpPr>
            <p:cNvPr id="222" name="Shape 222"/>
            <p:cNvSpPr/>
            <p:nvPr/>
          </p:nvSpPr>
          <p:spPr>
            <a:xfrm>
              <a:off x="168863" y="393850"/>
              <a:ext cx="2623200" cy="3696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sklearn.svm.</a:t>
              </a:r>
              <a:r>
                <a:rPr b="1" lang="en" sz="1200"/>
                <a:t>SVC</a:t>
              </a:r>
              <a:endParaRPr b="1" sz="1200"/>
            </a:p>
          </p:txBody>
        </p:sp>
        <p:sp>
          <p:nvSpPr>
            <p:cNvPr id="223" name="Shape 223"/>
            <p:cNvSpPr/>
            <p:nvPr/>
          </p:nvSpPr>
          <p:spPr>
            <a:xfrm>
              <a:off x="168841" y="763451"/>
              <a:ext cx="2623200" cy="337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endParaRPr sz="1200"/>
            </a:p>
          </p:txBody>
        </p:sp>
        <p:sp>
          <p:nvSpPr>
            <p:cNvPr id="224" name="Shape 224"/>
            <p:cNvSpPr/>
            <p:nvPr/>
          </p:nvSpPr>
          <p:spPr>
            <a:xfrm>
              <a:off x="168841" y="1100650"/>
              <a:ext cx="2623200" cy="599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fit(X, y)</a:t>
              </a:r>
              <a:endParaRPr sz="1200"/>
            </a:p>
            <a:p>
              <a:pPr indent="0" lvl="0" marL="0" rtl="0" algn="l">
                <a:spcBef>
                  <a:spcPts val="0"/>
                </a:spcBef>
                <a:spcAft>
                  <a:spcPts val="0"/>
                </a:spcAft>
                <a:buNone/>
              </a:pPr>
              <a:r>
                <a:rPr lang="en" sz="1200"/>
                <a:t>predict(X)</a:t>
              </a:r>
              <a:endParaRPr sz="1200"/>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471900" y="174950"/>
            <a:ext cx="8222100" cy="1331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Software Engineering: Designing the SRR</a:t>
            </a:r>
            <a:endParaRPr/>
          </a:p>
          <a:p>
            <a:pPr indent="0" lvl="0" marL="0">
              <a:spcBef>
                <a:spcPts val="0"/>
              </a:spcBef>
              <a:spcAft>
                <a:spcPts val="0"/>
              </a:spcAft>
              <a:buNone/>
            </a:pPr>
            <a:r>
              <a:rPr lang="en" sz="2400"/>
              <a:t>UML Class Diagram with Relationships</a:t>
            </a:r>
            <a:endParaRPr sz="2400"/>
          </a:p>
        </p:txBody>
      </p:sp>
      <p:grpSp>
        <p:nvGrpSpPr>
          <p:cNvPr id="230" name="Shape 230"/>
          <p:cNvGrpSpPr/>
          <p:nvPr/>
        </p:nvGrpSpPr>
        <p:grpSpPr>
          <a:xfrm>
            <a:off x="2618425" y="3737600"/>
            <a:ext cx="1510976" cy="964500"/>
            <a:chOff x="168841" y="393850"/>
            <a:chExt cx="2623222" cy="964500"/>
          </a:xfrm>
        </p:grpSpPr>
        <p:sp>
          <p:nvSpPr>
            <p:cNvPr id="231" name="Shape 231"/>
            <p:cNvSpPr/>
            <p:nvPr/>
          </p:nvSpPr>
          <p:spPr>
            <a:xfrm>
              <a:off x="168863" y="393850"/>
              <a:ext cx="2623200" cy="3696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Controller</a:t>
              </a:r>
              <a:endParaRPr b="1" sz="1200"/>
            </a:p>
          </p:txBody>
        </p:sp>
        <p:sp>
          <p:nvSpPr>
            <p:cNvPr id="232" name="Shape 232"/>
            <p:cNvSpPr/>
            <p:nvPr/>
          </p:nvSpPr>
          <p:spPr>
            <a:xfrm>
              <a:off x="168863" y="763448"/>
              <a:ext cx="2623200" cy="218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233" name="Shape 233"/>
            <p:cNvSpPr/>
            <p:nvPr/>
          </p:nvSpPr>
          <p:spPr>
            <a:xfrm>
              <a:off x="168841" y="981850"/>
              <a:ext cx="2623200" cy="376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loop_once()</a:t>
              </a:r>
              <a:endParaRPr sz="1200"/>
            </a:p>
          </p:txBody>
        </p:sp>
      </p:grpSp>
      <p:grpSp>
        <p:nvGrpSpPr>
          <p:cNvPr id="234" name="Shape 234"/>
          <p:cNvGrpSpPr/>
          <p:nvPr/>
        </p:nvGrpSpPr>
        <p:grpSpPr>
          <a:xfrm>
            <a:off x="6726250" y="2588450"/>
            <a:ext cx="2233155" cy="2493580"/>
            <a:chOff x="168852" y="393854"/>
            <a:chExt cx="2623229" cy="1479606"/>
          </a:xfrm>
        </p:grpSpPr>
        <p:sp>
          <p:nvSpPr>
            <p:cNvPr id="235" name="Shape 235"/>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Arm</a:t>
              </a:r>
              <a:endParaRPr b="1" sz="1200"/>
            </a:p>
          </p:txBody>
        </p:sp>
        <p:sp>
          <p:nvSpPr>
            <p:cNvPr id="236" name="Shape 236"/>
            <p:cNvSpPr/>
            <p:nvPr/>
          </p:nvSpPr>
          <p:spPr>
            <a:xfrm>
              <a:off x="168852" y="623057"/>
              <a:ext cx="2623200" cy="541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current_position : tuple</a:t>
              </a:r>
              <a:endParaRPr sz="1200"/>
            </a:p>
            <a:p>
              <a:pPr indent="0" lvl="0" marL="0" rtl="0" algn="l">
                <a:spcBef>
                  <a:spcPts val="0"/>
                </a:spcBef>
                <a:spcAft>
                  <a:spcPts val="0"/>
                </a:spcAft>
                <a:buNone/>
              </a:pPr>
              <a:r>
                <a:rPr lang="en" sz="1200"/>
                <a:t>is_grasping : boolean</a:t>
              </a:r>
              <a:endParaRPr sz="1200"/>
            </a:p>
            <a:p>
              <a:pPr indent="0" lvl="0" marL="0" rtl="0" algn="l">
                <a:spcBef>
                  <a:spcPts val="0"/>
                </a:spcBef>
                <a:spcAft>
                  <a:spcPts val="0"/>
                </a:spcAft>
                <a:buNone/>
              </a:pPr>
              <a:r>
                <a:rPr lang="en" sz="1200"/>
                <a:t>is_open : boolean</a:t>
              </a:r>
              <a:endParaRPr sz="1200"/>
            </a:p>
            <a:p>
              <a:pPr indent="0" lvl="0" marL="0" rtl="0" algn="l">
                <a:spcBef>
                  <a:spcPts val="0"/>
                </a:spcBef>
                <a:spcAft>
                  <a:spcPts val="0"/>
                </a:spcAft>
                <a:buNone/>
              </a:pPr>
              <a:r>
                <a:rPr lang="en" sz="1200"/>
                <a:t>ctl_port : string</a:t>
              </a:r>
              <a:endParaRPr sz="1200"/>
            </a:p>
          </p:txBody>
        </p:sp>
        <p:sp>
          <p:nvSpPr>
            <p:cNvPr id="237" name="Shape 237"/>
            <p:cNvSpPr/>
            <p:nvPr/>
          </p:nvSpPr>
          <p:spPr>
            <a:xfrm>
              <a:off x="168852" y="1164860"/>
              <a:ext cx="2623200" cy="708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open(ctl_port : string)</a:t>
              </a:r>
              <a:endParaRPr sz="1200"/>
            </a:p>
            <a:p>
              <a:pPr indent="0" lvl="0" marL="0" rtl="0" algn="l">
                <a:spcBef>
                  <a:spcPts val="0"/>
                </a:spcBef>
                <a:spcAft>
                  <a:spcPts val="0"/>
                </a:spcAft>
                <a:buNone/>
              </a:pPr>
              <a:r>
                <a:rPr lang="en" sz="1200"/>
                <a:t>close()</a:t>
              </a:r>
              <a:endParaRPr sz="1200"/>
            </a:p>
            <a:p>
              <a:pPr indent="0" lvl="0" marL="0" rtl="0" algn="l">
                <a:spcBef>
                  <a:spcPts val="0"/>
                </a:spcBef>
                <a:spcAft>
                  <a:spcPts val="0"/>
                </a:spcAft>
                <a:buNone/>
              </a:pPr>
              <a:r>
                <a:rPr lang="en" sz="1200"/>
                <a:t>move_to(new_position : tuple)</a:t>
              </a:r>
              <a:endParaRPr sz="1200"/>
            </a:p>
            <a:p>
              <a:pPr indent="0" lvl="0" marL="0" rtl="0" algn="l">
                <a:spcBef>
                  <a:spcPts val="0"/>
                </a:spcBef>
                <a:spcAft>
                  <a:spcPts val="0"/>
                </a:spcAft>
                <a:buNone/>
              </a:pPr>
              <a:r>
                <a:rPr lang="en" sz="1200"/>
                <a:t>grasp()</a:t>
              </a:r>
              <a:endParaRPr sz="1200"/>
            </a:p>
            <a:p>
              <a:pPr indent="0" lvl="0" marL="0" rtl="0" algn="l">
                <a:spcBef>
                  <a:spcPts val="0"/>
                </a:spcBef>
                <a:spcAft>
                  <a:spcPts val="0"/>
                </a:spcAft>
                <a:buNone/>
              </a:pPr>
              <a:r>
                <a:rPr lang="en" sz="1200"/>
                <a:t>release()</a:t>
              </a:r>
              <a:endParaRPr sz="1200"/>
            </a:p>
          </p:txBody>
        </p:sp>
      </p:grpSp>
      <p:grpSp>
        <p:nvGrpSpPr>
          <p:cNvPr id="238" name="Shape 238"/>
          <p:cNvGrpSpPr/>
          <p:nvPr/>
        </p:nvGrpSpPr>
        <p:grpSpPr>
          <a:xfrm>
            <a:off x="4721040" y="2235695"/>
            <a:ext cx="1823407" cy="1695751"/>
            <a:chOff x="168852" y="393854"/>
            <a:chExt cx="2623229" cy="1006201"/>
          </a:xfrm>
        </p:grpSpPr>
        <p:sp>
          <p:nvSpPr>
            <p:cNvPr id="239" name="Shape 239"/>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Camera</a:t>
              </a:r>
              <a:endParaRPr b="1" sz="1200"/>
            </a:p>
          </p:txBody>
        </p:sp>
        <p:sp>
          <p:nvSpPr>
            <p:cNvPr id="240" name="Shape 240"/>
            <p:cNvSpPr/>
            <p:nvPr/>
          </p:nvSpPr>
          <p:spPr>
            <a:xfrm>
              <a:off x="168852" y="623057"/>
              <a:ext cx="2623200" cy="334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is_open : boolean</a:t>
              </a:r>
              <a:endParaRPr sz="1200"/>
            </a:p>
            <a:p>
              <a:pPr indent="0" lvl="0" marL="0" rtl="0" algn="l">
                <a:spcBef>
                  <a:spcPts val="0"/>
                </a:spcBef>
                <a:spcAft>
                  <a:spcPts val="0"/>
                </a:spcAft>
                <a:buNone/>
              </a:pPr>
              <a:r>
                <a:rPr lang="en" sz="1200"/>
                <a:t>input_port : string</a:t>
              </a:r>
              <a:endParaRPr sz="1200"/>
            </a:p>
          </p:txBody>
        </p:sp>
        <p:sp>
          <p:nvSpPr>
            <p:cNvPr id="241" name="Shape 241"/>
            <p:cNvSpPr/>
            <p:nvPr/>
          </p:nvSpPr>
          <p:spPr>
            <a:xfrm>
              <a:off x="168852" y="957256"/>
              <a:ext cx="2623200" cy="442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open(input_port : string)</a:t>
              </a:r>
              <a:endParaRPr sz="1200"/>
            </a:p>
            <a:p>
              <a:pPr indent="0" lvl="0" marL="0" rtl="0" algn="l">
                <a:spcBef>
                  <a:spcPts val="0"/>
                </a:spcBef>
                <a:spcAft>
                  <a:spcPts val="0"/>
                </a:spcAft>
                <a:buNone/>
              </a:pPr>
              <a:r>
                <a:rPr lang="en" sz="1200"/>
                <a:t>close()</a:t>
              </a:r>
              <a:endParaRPr sz="1200"/>
            </a:p>
            <a:p>
              <a:pPr indent="0" lvl="0" marL="0" rtl="0" algn="l">
                <a:spcBef>
                  <a:spcPts val="0"/>
                </a:spcBef>
                <a:spcAft>
                  <a:spcPts val="0"/>
                </a:spcAft>
                <a:buNone/>
              </a:pPr>
              <a:r>
                <a:rPr lang="en" sz="1200"/>
                <a:t>capture() : image</a:t>
              </a:r>
              <a:endParaRPr sz="1200"/>
            </a:p>
          </p:txBody>
        </p:sp>
      </p:grpSp>
      <p:grpSp>
        <p:nvGrpSpPr>
          <p:cNvPr id="242" name="Shape 242"/>
          <p:cNvGrpSpPr/>
          <p:nvPr/>
        </p:nvGrpSpPr>
        <p:grpSpPr>
          <a:xfrm>
            <a:off x="72516" y="2243402"/>
            <a:ext cx="2467147" cy="1078943"/>
            <a:chOff x="168852" y="393854"/>
            <a:chExt cx="2623229" cy="640208"/>
          </a:xfrm>
        </p:grpSpPr>
        <p:sp>
          <p:nvSpPr>
            <p:cNvPr id="243" name="Shape 243"/>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DecisionModule</a:t>
              </a:r>
              <a:endParaRPr b="1" sz="1200"/>
            </a:p>
          </p:txBody>
        </p:sp>
        <p:sp>
          <p:nvSpPr>
            <p:cNvPr id="244" name="Shape 244"/>
            <p:cNvSpPr/>
            <p:nvPr/>
          </p:nvSpPr>
          <p:spPr>
            <a:xfrm>
              <a:off x="168852" y="623057"/>
              <a:ext cx="2623200" cy="181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245" name="Shape 245"/>
            <p:cNvSpPr/>
            <p:nvPr/>
          </p:nvSpPr>
          <p:spPr>
            <a:xfrm>
              <a:off x="168862" y="804863"/>
              <a:ext cx="2623200" cy="229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process(frame : image) : Decision</a:t>
              </a:r>
              <a:endParaRPr sz="1200"/>
            </a:p>
          </p:txBody>
        </p:sp>
      </p:grpSp>
      <p:grpSp>
        <p:nvGrpSpPr>
          <p:cNvPr id="246" name="Shape 246"/>
          <p:cNvGrpSpPr/>
          <p:nvPr/>
        </p:nvGrpSpPr>
        <p:grpSpPr>
          <a:xfrm>
            <a:off x="471900" y="3791913"/>
            <a:ext cx="1510963" cy="1289992"/>
            <a:chOff x="168841" y="301775"/>
            <a:chExt cx="2623200" cy="1289992"/>
          </a:xfrm>
        </p:grpSpPr>
        <p:sp>
          <p:nvSpPr>
            <p:cNvPr id="247" name="Shape 247"/>
            <p:cNvSpPr/>
            <p:nvPr/>
          </p:nvSpPr>
          <p:spPr>
            <a:xfrm>
              <a:off x="168841" y="301775"/>
              <a:ext cx="2623200" cy="4617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&lt;&lt;enumeration&gt;&gt;</a:t>
              </a:r>
              <a:endParaRPr sz="1200"/>
            </a:p>
            <a:p>
              <a:pPr indent="0" lvl="0" marL="0" rtl="0" algn="ctr">
                <a:spcBef>
                  <a:spcPts val="0"/>
                </a:spcBef>
                <a:spcAft>
                  <a:spcPts val="0"/>
                </a:spcAft>
                <a:buNone/>
              </a:pPr>
              <a:r>
                <a:rPr b="1" lang="en" sz="1200"/>
                <a:t>Trash</a:t>
              </a:r>
              <a:endParaRPr b="1" sz="1200"/>
            </a:p>
          </p:txBody>
        </p:sp>
        <p:sp>
          <p:nvSpPr>
            <p:cNvPr id="248" name="Shape 248"/>
            <p:cNvSpPr/>
            <p:nvPr/>
          </p:nvSpPr>
          <p:spPr>
            <a:xfrm>
              <a:off x="168841" y="763467"/>
              <a:ext cx="2623200" cy="828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Recycle</a:t>
              </a:r>
              <a:endParaRPr sz="1200"/>
            </a:p>
            <a:p>
              <a:pPr indent="0" lvl="0" marL="0" rtl="0" algn="l">
                <a:spcBef>
                  <a:spcPts val="0"/>
                </a:spcBef>
                <a:spcAft>
                  <a:spcPts val="0"/>
                </a:spcAft>
                <a:buNone/>
              </a:pPr>
              <a:r>
                <a:rPr lang="en" sz="1200"/>
                <a:t>Compost</a:t>
              </a:r>
              <a:endParaRPr sz="1200"/>
            </a:p>
            <a:p>
              <a:pPr indent="0" lvl="0" marL="0" rtl="0" algn="l">
                <a:spcBef>
                  <a:spcPts val="0"/>
                </a:spcBef>
                <a:spcAft>
                  <a:spcPts val="0"/>
                </a:spcAft>
                <a:buNone/>
              </a:pPr>
              <a:r>
                <a:rPr lang="en" sz="1200"/>
                <a:t>Landfill</a:t>
              </a:r>
              <a:endParaRPr sz="1200"/>
            </a:p>
            <a:p>
              <a:pPr indent="0" lvl="0" marL="0" rtl="0" algn="l">
                <a:spcBef>
                  <a:spcPts val="0"/>
                </a:spcBef>
                <a:spcAft>
                  <a:spcPts val="0"/>
                </a:spcAft>
                <a:buNone/>
              </a:pPr>
              <a:r>
                <a:rPr lang="en" sz="1200"/>
                <a:t>Empty</a:t>
              </a:r>
              <a:endParaRPr sz="1200"/>
            </a:p>
          </p:txBody>
        </p:sp>
      </p:grpSp>
      <p:cxnSp>
        <p:nvCxnSpPr>
          <p:cNvPr id="249" name="Shape 249"/>
          <p:cNvCxnSpPr>
            <a:stCxn id="233" idx="1"/>
            <a:endCxn id="248" idx="3"/>
          </p:cNvCxnSpPr>
          <p:nvPr/>
        </p:nvCxnSpPr>
        <p:spPr>
          <a:xfrm flipH="1">
            <a:off x="1982725" y="4513850"/>
            <a:ext cx="635700" cy="153900"/>
          </a:xfrm>
          <a:prstGeom prst="straightConnector1">
            <a:avLst/>
          </a:prstGeom>
          <a:noFill/>
          <a:ln cap="flat" cmpd="sng" w="9525">
            <a:solidFill>
              <a:schemeClr val="dk2"/>
            </a:solidFill>
            <a:prstDash val="dash"/>
            <a:round/>
            <a:headEnd len="med" w="med" type="none"/>
            <a:tailEnd len="med" w="med" type="triangle"/>
          </a:ln>
        </p:spPr>
      </p:cxnSp>
      <p:cxnSp>
        <p:nvCxnSpPr>
          <p:cNvPr id="250" name="Shape 250"/>
          <p:cNvCxnSpPr>
            <a:stCxn id="245" idx="2"/>
            <a:endCxn id="247" idx="3"/>
          </p:cNvCxnSpPr>
          <p:nvPr/>
        </p:nvCxnSpPr>
        <p:spPr>
          <a:xfrm flipH="1">
            <a:off x="1227485" y="3322345"/>
            <a:ext cx="78600" cy="469500"/>
          </a:xfrm>
          <a:prstGeom prst="straightConnector1">
            <a:avLst/>
          </a:prstGeom>
          <a:noFill/>
          <a:ln cap="flat" cmpd="sng" w="9525">
            <a:solidFill>
              <a:schemeClr val="dk2"/>
            </a:solidFill>
            <a:prstDash val="dash"/>
            <a:round/>
            <a:headEnd len="med" w="med" type="none"/>
            <a:tailEnd len="med" w="med" type="triangle"/>
          </a:ln>
        </p:spPr>
      </p:cxnSp>
      <p:cxnSp>
        <p:nvCxnSpPr>
          <p:cNvPr id="251" name="Shape 251"/>
          <p:cNvCxnSpPr>
            <a:stCxn id="231" idx="2"/>
            <a:endCxn id="245" idx="2"/>
          </p:cNvCxnSpPr>
          <p:nvPr/>
        </p:nvCxnSpPr>
        <p:spPr>
          <a:xfrm rot="10800000">
            <a:off x="1305937" y="3322400"/>
            <a:ext cx="1312500" cy="600000"/>
          </a:xfrm>
          <a:prstGeom prst="straightConnector1">
            <a:avLst/>
          </a:prstGeom>
          <a:noFill/>
          <a:ln cap="flat" cmpd="sng" w="38100">
            <a:solidFill>
              <a:schemeClr val="dk2"/>
            </a:solidFill>
            <a:prstDash val="solid"/>
            <a:round/>
            <a:headEnd len="med" w="med" type="diamond"/>
            <a:tailEnd len="med" w="med" type="none"/>
          </a:ln>
        </p:spPr>
      </p:cxnSp>
      <p:cxnSp>
        <p:nvCxnSpPr>
          <p:cNvPr id="252" name="Shape 252"/>
          <p:cNvCxnSpPr>
            <a:stCxn id="231" idx="0"/>
            <a:endCxn id="241" idx="1"/>
          </p:cNvCxnSpPr>
          <p:nvPr/>
        </p:nvCxnSpPr>
        <p:spPr>
          <a:xfrm flipH="1" rot="10800000">
            <a:off x="4129401" y="3558200"/>
            <a:ext cx="591600" cy="364200"/>
          </a:xfrm>
          <a:prstGeom prst="straightConnector1">
            <a:avLst/>
          </a:prstGeom>
          <a:noFill/>
          <a:ln cap="flat" cmpd="sng" w="38100">
            <a:solidFill>
              <a:schemeClr val="dk2"/>
            </a:solidFill>
            <a:prstDash val="solid"/>
            <a:round/>
            <a:headEnd len="med" w="med" type="diamond"/>
            <a:tailEnd len="med" w="med" type="none"/>
          </a:ln>
        </p:spPr>
      </p:cxnSp>
      <p:cxnSp>
        <p:nvCxnSpPr>
          <p:cNvPr id="253" name="Shape 253"/>
          <p:cNvCxnSpPr>
            <a:stCxn id="232" idx="3"/>
            <a:endCxn id="237" idx="1"/>
          </p:cNvCxnSpPr>
          <p:nvPr/>
        </p:nvCxnSpPr>
        <p:spPr>
          <a:xfrm>
            <a:off x="4129401" y="4216398"/>
            <a:ext cx="2596800" cy="268500"/>
          </a:xfrm>
          <a:prstGeom prst="straightConnector1">
            <a:avLst/>
          </a:prstGeom>
          <a:noFill/>
          <a:ln cap="flat" cmpd="sng" w="38100">
            <a:solidFill>
              <a:schemeClr val="dk2"/>
            </a:solidFill>
            <a:prstDash val="solid"/>
            <a:round/>
            <a:headEnd len="med" w="med" type="diamond"/>
            <a:tailEnd len="med" w="med" type="none"/>
          </a:ln>
        </p:spPr>
      </p:cxnSp>
      <p:grpSp>
        <p:nvGrpSpPr>
          <p:cNvPr id="254" name="Shape 254"/>
          <p:cNvGrpSpPr/>
          <p:nvPr/>
        </p:nvGrpSpPr>
        <p:grpSpPr>
          <a:xfrm>
            <a:off x="3023400" y="1868175"/>
            <a:ext cx="1510976" cy="1305900"/>
            <a:chOff x="168841" y="393850"/>
            <a:chExt cx="2623222" cy="1305900"/>
          </a:xfrm>
        </p:grpSpPr>
        <p:sp>
          <p:nvSpPr>
            <p:cNvPr id="255" name="Shape 255"/>
            <p:cNvSpPr/>
            <p:nvPr/>
          </p:nvSpPr>
          <p:spPr>
            <a:xfrm>
              <a:off x="168863" y="393850"/>
              <a:ext cx="2623200" cy="3696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sklearn.svm.</a:t>
              </a:r>
              <a:r>
                <a:rPr b="1" lang="en" sz="1200"/>
                <a:t>SVC</a:t>
              </a:r>
              <a:endParaRPr b="1" sz="1200"/>
            </a:p>
          </p:txBody>
        </p:sp>
        <p:sp>
          <p:nvSpPr>
            <p:cNvPr id="256" name="Shape 256"/>
            <p:cNvSpPr/>
            <p:nvPr/>
          </p:nvSpPr>
          <p:spPr>
            <a:xfrm>
              <a:off x="168841" y="763451"/>
              <a:ext cx="2623200" cy="337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endParaRPr sz="1200"/>
            </a:p>
          </p:txBody>
        </p:sp>
        <p:sp>
          <p:nvSpPr>
            <p:cNvPr id="257" name="Shape 257"/>
            <p:cNvSpPr/>
            <p:nvPr/>
          </p:nvSpPr>
          <p:spPr>
            <a:xfrm>
              <a:off x="168841" y="1100650"/>
              <a:ext cx="2623200" cy="599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fit(X, y)</a:t>
              </a:r>
              <a:endParaRPr sz="1200"/>
            </a:p>
            <a:p>
              <a:pPr indent="0" lvl="0" marL="0" rtl="0" algn="l">
                <a:spcBef>
                  <a:spcPts val="0"/>
                </a:spcBef>
                <a:spcAft>
                  <a:spcPts val="0"/>
                </a:spcAft>
                <a:buNone/>
              </a:pPr>
              <a:r>
                <a:rPr lang="en" sz="1200"/>
                <a:t>predict(X)</a:t>
              </a:r>
              <a:endParaRPr sz="1200"/>
            </a:p>
          </p:txBody>
        </p:sp>
      </p:grpSp>
      <p:cxnSp>
        <p:nvCxnSpPr>
          <p:cNvPr id="258" name="Shape 258"/>
          <p:cNvCxnSpPr>
            <a:stCxn id="244" idx="3"/>
            <a:endCxn id="256" idx="1"/>
          </p:cNvCxnSpPr>
          <p:nvPr/>
        </p:nvCxnSpPr>
        <p:spPr>
          <a:xfrm flipH="1" rot="10800000">
            <a:off x="2539635" y="2406371"/>
            <a:ext cx="483900" cy="376500"/>
          </a:xfrm>
          <a:prstGeom prst="straightConnector1">
            <a:avLst/>
          </a:prstGeom>
          <a:noFill/>
          <a:ln cap="flat" cmpd="sng" w="38100">
            <a:solidFill>
              <a:schemeClr val="dk2"/>
            </a:solidFill>
            <a:prstDash val="solid"/>
            <a:round/>
            <a:headEnd len="med" w="med" type="diamond"/>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23850" y="879575"/>
            <a:ext cx="8496300" cy="127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Live Python Demo:</a:t>
            </a:r>
            <a:endParaRPr/>
          </a:p>
          <a:p>
            <a:pPr indent="457200" lvl="0" marL="914400" rtl="0">
              <a:spcBef>
                <a:spcPts val="0"/>
              </a:spcBef>
              <a:spcAft>
                <a:spcPts val="0"/>
              </a:spcAft>
              <a:buNone/>
            </a:pPr>
            <a:r>
              <a:rPr lang="en"/>
              <a:t>construct the SRR</a:t>
            </a:r>
            <a:endParaRPr/>
          </a:p>
        </p:txBody>
      </p:sp>
      <p:sp>
        <p:nvSpPr>
          <p:cNvPr id="264" name="Shape 264"/>
          <p:cNvSpPr txBox="1"/>
          <p:nvPr>
            <p:ph type="title"/>
          </p:nvPr>
        </p:nvSpPr>
        <p:spPr>
          <a:xfrm>
            <a:off x="323850" y="2150100"/>
            <a:ext cx="8496300" cy="17361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lang="en" sz="2400"/>
              <a:t>OOP FTW in (at least) 3 ways: what are they?</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Encapsulation</a:t>
            </a:r>
            <a:endParaRPr/>
          </a:p>
        </p:txBody>
      </p:sp>
      <p:sp>
        <p:nvSpPr>
          <p:cNvPr id="270" name="Shape 27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Hiding the confusing details/complexity of your code inside a class.</a:t>
            </a:r>
            <a:endParaRPr/>
          </a:p>
          <a:p>
            <a:pPr indent="0" lvl="0" marL="0" rtl="0">
              <a:spcBef>
                <a:spcPts val="1600"/>
              </a:spcBef>
              <a:spcAft>
                <a:spcPts val="0"/>
              </a:spcAft>
              <a:buNone/>
            </a:pPr>
            <a:r>
              <a:rPr lang="en"/>
              <a:t>Good because:</a:t>
            </a:r>
            <a:endParaRPr/>
          </a:p>
          <a:p>
            <a:pPr indent="-342900" lvl="0" marL="457200" rtl="0">
              <a:spcBef>
                <a:spcPts val="1600"/>
              </a:spcBef>
              <a:spcAft>
                <a:spcPts val="0"/>
              </a:spcAft>
              <a:buSzPts val="1800"/>
              <a:buAutoNum type="arabicPeriod"/>
            </a:pPr>
            <a:r>
              <a:rPr lang="en"/>
              <a:t>Code outside the class is safe (encouraged, even) to ignore the details inside the class.</a:t>
            </a:r>
            <a:endParaRPr/>
          </a:p>
          <a:p>
            <a:pPr indent="-342900" lvl="0" marL="457200">
              <a:spcBef>
                <a:spcPts val="0"/>
              </a:spcBef>
              <a:spcAft>
                <a:spcPts val="0"/>
              </a:spcAft>
              <a:buSzPts val="1800"/>
              <a:buAutoNum type="arabicPeriod"/>
            </a:pPr>
            <a:r>
              <a:rPr lang="en"/>
              <a:t>The details/complexity inside the class are free to change without affecting the code outside the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1000"/>
                                        <p:tgtEl>
                                          <p:spTgt spid="2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Why OOP?</a:t>
            </a:r>
            <a:endParaRPr/>
          </a:p>
        </p:txBody>
      </p:sp>
      <p:sp>
        <p:nvSpPr>
          <p:cNvPr id="85" name="Shape 85"/>
          <p:cNvSpPr txBox="1"/>
          <p:nvPr>
            <p:ph idx="1" type="body"/>
          </p:nvPr>
        </p:nvSpPr>
        <p:spPr>
          <a:xfrm>
            <a:off x="471900" y="1750225"/>
            <a:ext cx="8222100" cy="3275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t>Software Engineering</a:t>
            </a:r>
            <a:r>
              <a:rPr lang="en"/>
              <a:t> is the real </a:t>
            </a:r>
            <a:br>
              <a:rPr lang="en"/>
            </a:br>
            <a:r>
              <a:rPr lang="en"/>
              <a:t>topic today.</a:t>
            </a:r>
            <a:endParaRPr/>
          </a:p>
          <a:p>
            <a:pPr indent="0" lvl="0" marL="0" rtl="0">
              <a:spcBef>
                <a:spcPts val="1600"/>
              </a:spcBef>
              <a:spcAft>
                <a:spcPts val="0"/>
              </a:spcAft>
              <a:buNone/>
            </a:pPr>
            <a:r>
              <a:rPr lang="en"/>
              <a:t>Goal is to write code that is:</a:t>
            </a:r>
            <a:endParaRPr/>
          </a:p>
          <a:p>
            <a:pPr indent="-342900" lvl="0" marL="457200" rtl="0">
              <a:spcBef>
                <a:spcPts val="1600"/>
              </a:spcBef>
              <a:spcAft>
                <a:spcPts val="0"/>
              </a:spcAft>
              <a:buSzPts val="1800"/>
              <a:buChar char="●"/>
            </a:pPr>
            <a:r>
              <a:rPr lang="en"/>
              <a:t>split into logical components</a:t>
            </a:r>
            <a:endParaRPr/>
          </a:p>
          <a:p>
            <a:pPr indent="-342900" lvl="0" marL="457200" rtl="0">
              <a:spcBef>
                <a:spcPts val="0"/>
              </a:spcBef>
              <a:spcAft>
                <a:spcPts val="0"/>
              </a:spcAft>
              <a:buSzPts val="1800"/>
              <a:buChar char="●"/>
            </a:pPr>
            <a:r>
              <a:rPr lang="en"/>
              <a:t>easy to understand</a:t>
            </a:r>
            <a:endParaRPr/>
          </a:p>
          <a:p>
            <a:pPr indent="-342900" lvl="0" marL="457200" rtl="0">
              <a:spcBef>
                <a:spcPts val="0"/>
              </a:spcBef>
              <a:spcAft>
                <a:spcPts val="0"/>
              </a:spcAft>
              <a:buSzPts val="1800"/>
              <a:buChar char="●"/>
            </a:pPr>
            <a:r>
              <a:rPr lang="en"/>
              <a:t>easy to use / re-use</a:t>
            </a:r>
            <a:endParaRPr/>
          </a:p>
          <a:p>
            <a:pPr indent="-342900" lvl="0" marL="457200" rtl="0">
              <a:spcBef>
                <a:spcPts val="0"/>
              </a:spcBef>
              <a:spcAft>
                <a:spcPts val="0"/>
              </a:spcAft>
              <a:buSzPts val="1800"/>
              <a:buChar char="●"/>
            </a:pPr>
            <a:r>
              <a:rPr lang="en"/>
              <a:t>easy to modify</a:t>
            </a:r>
            <a:endParaRPr/>
          </a:p>
          <a:p>
            <a:pPr indent="-342900" lvl="0" marL="457200" rtl="0">
              <a:spcBef>
                <a:spcPts val="0"/>
              </a:spcBef>
              <a:spcAft>
                <a:spcPts val="0"/>
              </a:spcAft>
              <a:buSzPts val="1800"/>
              <a:buChar char="●"/>
            </a:pPr>
            <a:r>
              <a:rPr lang="en"/>
              <a:t>easy to maintain</a:t>
            </a:r>
            <a:endParaRPr/>
          </a:p>
          <a:p>
            <a:pPr indent="-342900" lvl="0" marL="457200" rtl="0">
              <a:spcBef>
                <a:spcPts val="0"/>
              </a:spcBef>
              <a:spcAft>
                <a:spcPts val="0"/>
              </a:spcAft>
              <a:buSzPts val="1800"/>
              <a:buChar char="●"/>
            </a:pPr>
            <a:r>
              <a:rPr lang="en"/>
              <a:t>easy to test</a:t>
            </a:r>
            <a:endParaRPr/>
          </a:p>
        </p:txBody>
      </p:sp>
      <p:pic>
        <p:nvPicPr>
          <p:cNvPr id="86" name="Shape 86"/>
          <p:cNvPicPr preferRelativeResize="0"/>
          <p:nvPr/>
        </p:nvPicPr>
        <p:blipFill>
          <a:blip r:embed="rId3">
            <a:alphaModFix/>
          </a:blip>
          <a:stretch>
            <a:fillRect/>
          </a:stretch>
        </p:blipFill>
        <p:spPr>
          <a:xfrm>
            <a:off x="4693975" y="1826850"/>
            <a:ext cx="4265325" cy="319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1000"/>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1000"/>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1000"/>
                                        <p:tgtEl>
                                          <p:spTgt spid="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animEffect filter="fade" transition="in">
                                      <p:cBhvr>
                                        <p:cTn dur="1000"/>
                                        <p:tgtEl>
                                          <p:spTgt spid="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animEffect filter="fade" transition="in">
                                      <p:cBhvr>
                                        <p:cTn dur="1000"/>
                                        <p:tgtEl>
                                          <p:spTgt spid="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animEffect filter="fade" transition="in">
                                      <p:cBhvr>
                                        <p:cTn dur="1000"/>
                                        <p:tgtEl>
                                          <p:spTgt spid="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6" st="6"/>
                                            </p:txEl>
                                          </p:spTgt>
                                        </p:tgtEl>
                                        <p:attrNameLst>
                                          <p:attrName>style.visibility</p:attrName>
                                        </p:attrNameLst>
                                      </p:cBhvr>
                                      <p:to>
                                        <p:strVal val="visible"/>
                                      </p:to>
                                    </p:set>
                                    <p:animEffect filter="fade" transition="in">
                                      <p:cBhvr>
                                        <p:cTn dur="1000"/>
                                        <p:tgtEl>
                                          <p:spTgt spid="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7" st="7"/>
                                            </p:txEl>
                                          </p:spTgt>
                                        </p:tgtEl>
                                        <p:attrNameLst>
                                          <p:attrName>style.visibility</p:attrName>
                                        </p:attrNameLst>
                                      </p:cBhvr>
                                      <p:to>
                                        <p:strVal val="visible"/>
                                      </p:to>
                                    </p:set>
                                    <p:animEffect filter="fade" transition="in">
                                      <p:cBhvr>
                                        <p:cTn dur="1000"/>
                                        <p:tgtEl>
                                          <p:spTgt spid="8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Encapsulation (example)</a:t>
            </a:r>
            <a:endParaRPr/>
          </a:p>
        </p:txBody>
      </p:sp>
      <p:sp>
        <p:nvSpPr>
          <p:cNvPr id="276" name="Shape 276"/>
          <p:cNvSpPr txBox="1"/>
          <p:nvPr>
            <p:ph idx="1" type="body"/>
          </p:nvPr>
        </p:nvSpPr>
        <p:spPr>
          <a:xfrm>
            <a:off x="471900" y="1919075"/>
            <a:ext cx="8222100" cy="2905200"/>
          </a:xfrm>
          <a:prstGeom prst="rect">
            <a:avLst/>
          </a:prstGeom>
        </p:spPr>
        <p:txBody>
          <a:bodyPr anchorCtr="0" anchor="t" bIns="91425" lIns="91425" spcFirstLastPara="1" rIns="91425" wrap="square" tIns="91425">
            <a:noAutofit/>
          </a:bodyPr>
          <a:lstStyle/>
          <a:p>
            <a:pPr indent="0" lvl="0" marL="0" rtl="0">
              <a:lnSpc>
                <a:spcPct val="120000"/>
              </a:lnSpc>
              <a:spcBef>
                <a:spcPts val="100"/>
              </a:spcBef>
              <a:spcAft>
                <a:spcPts val="0"/>
              </a:spcAft>
              <a:buNone/>
            </a:pPr>
            <a:r>
              <a:rPr b="1" lang="en">
                <a:solidFill>
                  <a:srgbClr val="C65D09"/>
                </a:solidFill>
                <a:highlight>
                  <a:srgbClr val="F8F8F8"/>
                </a:highlight>
                <a:latin typeface="Courier New"/>
                <a:ea typeface="Courier New"/>
                <a:cs typeface="Courier New"/>
                <a:sym typeface="Courier New"/>
              </a:rPr>
              <a:t>&gt;&gt;&gt; </a:t>
            </a:r>
            <a:r>
              <a:rPr b="1" lang="en">
                <a:solidFill>
                  <a:srgbClr val="007020"/>
                </a:solidFill>
                <a:highlight>
                  <a:srgbClr val="F8F8F8"/>
                </a:highlight>
                <a:latin typeface="Courier New"/>
                <a:ea typeface="Courier New"/>
                <a:cs typeface="Courier New"/>
                <a:sym typeface="Courier New"/>
              </a:rPr>
              <a:t>import</a:t>
            </a:r>
            <a:r>
              <a:rPr lang="en">
                <a:solidFill>
                  <a:srgbClr val="222222"/>
                </a:solidFill>
                <a:highlight>
                  <a:srgbClr val="F8F8F8"/>
                </a:highlight>
                <a:latin typeface="Courier New"/>
                <a:ea typeface="Courier New"/>
                <a:cs typeface="Courier New"/>
                <a:sym typeface="Courier New"/>
              </a:rPr>
              <a:t> </a:t>
            </a:r>
            <a:r>
              <a:rPr b="1" lang="en">
                <a:solidFill>
                  <a:srgbClr val="0E84B5"/>
                </a:solidFill>
                <a:highlight>
                  <a:srgbClr val="F8F8F8"/>
                </a:highlight>
                <a:latin typeface="Courier New"/>
                <a:ea typeface="Courier New"/>
                <a:cs typeface="Courier New"/>
                <a:sym typeface="Courier New"/>
              </a:rPr>
              <a:t>numpy</a:t>
            </a:r>
            <a:r>
              <a:rPr lang="en">
                <a:solidFill>
                  <a:srgbClr val="222222"/>
                </a:solidFill>
                <a:highlight>
                  <a:srgbClr val="F8F8F8"/>
                </a:highlight>
                <a:latin typeface="Courier New"/>
                <a:ea typeface="Courier New"/>
                <a:cs typeface="Courier New"/>
                <a:sym typeface="Courier New"/>
              </a:rPr>
              <a:t> </a:t>
            </a:r>
            <a:r>
              <a:rPr b="1" lang="en">
                <a:solidFill>
                  <a:srgbClr val="007020"/>
                </a:solidFill>
                <a:highlight>
                  <a:srgbClr val="F8F8F8"/>
                </a:highlight>
                <a:latin typeface="Courier New"/>
                <a:ea typeface="Courier New"/>
                <a:cs typeface="Courier New"/>
                <a:sym typeface="Courier New"/>
              </a:rPr>
              <a:t>as</a:t>
            </a:r>
            <a:r>
              <a:rPr lang="en">
                <a:solidFill>
                  <a:srgbClr val="222222"/>
                </a:solidFill>
                <a:highlight>
                  <a:srgbClr val="F8F8F8"/>
                </a:highlight>
                <a:latin typeface="Courier New"/>
                <a:ea typeface="Courier New"/>
                <a:cs typeface="Courier New"/>
                <a:sym typeface="Courier New"/>
              </a:rPr>
              <a:t> </a:t>
            </a:r>
            <a:r>
              <a:rPr b="1" lang="en">
                <a:solidFill>
                  <a:srgbClr val="0E84B5"/>
                </a:solidFill>
                <a:highlight>
                  <a:srgbClr val="F8F8F8"/>
                </a:highlight>
                <a:latin typeface="Courier New"/>
                <a:ea typeface="Courier New"/>
                <a:cs typeface="Courier New"/>
                <a:sym typeface="Courier New"/>
              </a:rPr>
              <a:t>np</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X </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 np</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array([[</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y </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 np</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array([</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 </a:t>
            </a:r>
            <a:r>
              <a:rPr lang="en">
                <a:solidFill>
                  <a:srgbClr val="208050"/>
                </a:solidFill>
                <a:highlight>
                  <a:srgbClr val="F8F8F8"/>
                </a:highlight>
                <a:latin typeface="Courier New"/>
                <a:ea typeface="Courier New"/>
                <a:cs typeface="Courier New"/>
                <a:sym typeface="Courier New"/>
              </a:rPr>
              <a:t>2</a:t>
            </a:r>
            <a:r>
              <a:rPr lang="en">
                <a:solidFill>
                  <a:srgbClr val="222222"/>
                </a:solidFill>
                <a:highlight>
                  <a:srgbClr val="F8F8F8"/>
                </a:highlight>
                <a:latin typeface="Courier New"/>
                <a:ea typeface="Courier New"/>
                <a:cs typeface="Courier New"/>
                <a:sym typeface="Courier New"/>
              </a:rPr>
              <a:t>])</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b="1" lang="en">
                <a:solidFill>
                  <a:srgbClr val="007020"/>
                </a:solidFill>
                <a:highlight>
                  <a:srgbClr val="F8F8F8"/>
                </a:highlight>
                <a:latin typeface="Courier New"/>
                <a:ea typeface="Courier New"/>
                <a:cs typeface="Courier New"/>
                <a:sym typeface="Courier New"/>
              </a:rPr>
              <a:t>from</a:t>
            </a:r>
            <a:r>
              <a:rPr lang="en">
                <a:solidFill>
                  <a:srgbClr val="222222"/>
                </a:solidFill>
                <a:highlight>
                  <a:srgbClr val="F8F8F8"/>
                </a:highlight>
                <a:latin typeface="Courier New"/>
                <a:ea typeface="Courier New"/>
                <a:cs typeface="Courier New"/>
                <a:sym typeface="Courier New"/>
              </a:rPr>
              <a:t> </a:t>
            </a:r>
            <a:r>
              <a:rPr b="1" lang="en">
                <a:solidFill>
                  <a:srgbClr val="0E84B5"/>
                </a:solidFill>
                <a:highlight>
                  <a:srgbClr val="F8F8F8"/>
                </a:highlight>
                <a:latin typeface="Courier New"/>
                <a:ea typeface="Courier New"/>
                <a:cs typeface="Courier New"/>
                <a:sym typeface="Courier New"/>
              </a:rPr>
              <a:t>sklearn.svm</a:t>
            </a:r>
            <a:r>
              <a:rPr lang="en">
                <a:solidFill>
                  <a:srgbClr val="222222"/>
                </a:solidFill>
                <a:highlight>
                  <a:srgbClr val="F8F8F8"/>
                </a:highlight>
                <a:latin typeface="Courier New"/>
                <a:ea typeface="Courier New"/>
                <a:cs typeface="Courier New"/>
                <a:sym typeface="Courier New"/>
              </a:rPr>
              <a:t> </a:t>
            </a:r>
            <a:r>
              <a:rPr b="1" lang="en">
                <a:solidFill>
                  <a:srgbClr val="007020"/>
                </a:solidFill>
                <a:highlight>
                  <a:srgbClr val="F8F8F8"/>
                </a:highlight>
                <a:latin typeface="Courier New"/>
                <a:ea typeface="Courier New"/>
                <a:cs typeface="Courier New"/>
                <a:sym typeface="Courier New"/>
              </a:rPr>
              <a:t>import</a:t>
            </a:r>
            <a:r>
              <a:rPr lang="en">
                <a:solidFill>
                  <a:srgbClr val="222222"/>
                </a:solidFill>
                <a:highlight>
                  <a:srgbClr val="F8F8F8"/>
                </a:highlight>
                <a:latin typeface="Courier New"/>
                <a:ea typeface="Courier New"/>
                <a:cs typeface="Courier New"/>
                <a:sym typeface="Courier New"/>
              </a:rPr>
              <a:t> SVC</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clf </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 SVC()</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lang="en">
                <a:solidFill>
                  <a:srgbClr val="222222"/>
                </a:solidFill>
                <a:highlight>
                  <a:srgbClr val="F8F8F8"/>
                </a:highlight>
                <a:latin typeface="Courier New"/>
                <a:ea typeface="Courier New"/>
                <a:cs typeface="Courier New"/>
                <a:sym typeface="Courier New"/>
              </a:rPr>
              <a:t>clf</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fit(X, y) </a:t>
            </a:r>
            <a:br>
              <a:rPr lang="en">
                <a:solidFill>
                  <a:srgbClr val="222222"/>
                </a:solidFill>
                <a:highlight>
                  <a:srgbClr val="F8F8F8"/>
                </a:highlight>
                <a:latin typeface="Courier New"/>
                <a:ea typeface="Courier New"/>
                <a:cs typeface="Courier New"/>
                <a:sym typeface="Courier New"/>
              </a:rPr>
            </a:br>
            <a:r>
              <a:rPr b="1" lang="en">
                <a:solidFill>
                  <a:srgbClr val="C65D09"/>
                </a:solidFill>
                <a:highlight>
                  <a:srgbClr val="F8F8F8"/>
                </a:highlight>
                <a:latin typeface="Courier New"/>
                <a:ea typeface="Courier New"/>
                <a:cs typeface="Courier New"/>
                <a:sym typeface="Courier New"/>
              </a:rPr>
              <a:t>&gt;&gt;&gt; </a:t>
            </a:r>
            <a:r>
              <a:rPr b="1" lang="en">
                <a:solidFill>
                  <a:srgbClr val="007020"/>
                </a:solidFill>
                <a:highlight>
                  <a:srgbClr val="F8F8F8"/>
                </a:highlight>
                <a:latin typeface="Courier New"/>
                <a:ea typeface="Courier New"/>
                <a:cs typeface="Courier New"/>
                <a:sym typeface="Courier New"/>
              </a:rPr>
              <a:t>print</a:t>
            </a:r>
            <a:r>
              <a:rPr lang="en">
                <a:solidFill>
                  <a:srgbClr val="222222"/>
                </a:solidFill>
                <a:highlight>
                  <a:srgbClr val="F8F8F8"/>
                </a:highlight>
                <a:latin typeface="Courier New"/>
                <a:ea typeface="Courier New"/>
                <a:cs typeface="Courier New"/>
                <a:sym typeface="Courier New"/>
              </a:rPr>
              <a:t>(clf</a:t>
            </a:r>
            <a:r>
              <a:rPr lang="en">
                <a:solidFill>
                  <a:srgbClr val="666666"/>
                </a:solidFill>
                <a:highlight>
                  <a:srgbClr val="F8F8F8"/>
                </a:highlight>
                <a:latin typeface="Courier New"/>
                <a:ea typeface="Courier New"/>
                <a:cs typeface="Courier New"/>
                <a:sym typeface="Courier New"/>
              </a:rPr>
              <a:t>.</a:t>
            </a:r>
            <a:r>
              <a:rPr lang="en">
                <a:solidFill>
                  <a:srgbClr val="222222"/>
                </a:solidFill>
                <a:highlight>
                  <a:srgbClr val="F8F8F8"/>
                </a:highlight>
                <a:latin typeface="Courier New"/>
                <a:ea typeface="Courier New"/>
                <a:cs typeface="Courier New"/>
                <a:sym typeface="Courier New"/>
              </a:rPr>
              <a:t>predict([[</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0.8</a:t>
            </a:r>
            <a:r>
              <a:rPr lang="en">
                <a:solidFill>
                  <a:srgbClr val="222222"/>
                </a:solidFill>
                <a:highlight>
                  <a:srgbClr val="F8F8F8"/>
                </a:highlight>
                <a:latin typeface="Courier New"/>
                <a:ea typeface="Courier New"/>
                <a:cs typeface="Courier New"/>
                <a:sym typeface="Courier New"/>
              </a:rPr>
              <a:t>, </a:t>
            </a:r>
            <a:r>
              <a:rPr lang="en">
                <a:solidFill>
                  <a:srgbClr val="666666"/>
                </a:solidFill>
                <a:highlight>
                  <a:srgbClr val="F8F8F8"/>
                </a:highlight>
                <a:latin typeface="Courier New"/>
                <a:ea typeface="Courier New"/>
                <a:cs typeface="Courier New"/>
                <a:sym typeface="Courier New"/>
              </a:rPr>
              <a:t>-</a:t>
            </a:r>
            <a:r>
              <a:rPr lang="en">
                <a:solidFill>
                  <a:srgbClr val="208050"/>
                </a:solidFill>
                <a:highlight>
                  <a:srgbClr val="F8F8F8"/>
                </a:highlight>
                <a:latin typeface="Courier New"/>
                <a:ea typeface="Courier New"/>
                <a:cs typeface="Courier New"/>
                <a:sym typeface="Courier New"/>
              </a:rPr>
              <a:t>1</a:t>
            </a:r>
            <a:r>
              <a:rPr lang="en">
                <a:solidFill>
                  <a:srgbClr val="222222"/>
                </a:solidFill>
                <a:highlight>
                  <a:srgbClr val="F8F8F8"/>
                </a:highlight>
                <a:latin typeface="Courier New"/>
                <a:ea typeface="Courier New"/>
                <a:cs typeface="Courier New"/>
                <a:sym typeface="Courier New"/>
              </a:rPr>
              <a:t>]]))</a:t>
            </a:r>
            <a:endParaRPr>
              <a:solidFill>
                <a:srgbClr val="222222"/>
              </a:solidFill>
              <a:highlight>
                <a:srgbClr val="F8F8F8"/>
              </a:highlight>
              <a:latin typeface="Courier New"/>
              <a:ea typeface="Courier New"/>
              <a:cs typeface="Courier New"/>
              <a:sym typeface="Courier New"/>
            </a:endParaRPr>
          </a:p>
          <a:p>
            <a:pPr indent="0" lvl="0" marL="0" rtl="0">
              <a:lnSpc>
                <a:spcPct val="120000"/>
              </a:lnSpc>
              <a:spcBef>
                <a:spcPts val="500"/>
              </a:spcBef>
              <a:spcAft>
                <a:spcPts val="0"/>
              </a:spcAft>
              <a:buNone/>
            </a:pPr>
            <a:r>
              <a:rPr lang="en">
                <a:solidFill>
                  <a:srgbClr val="333333"/>
                </a:solidFill>
                <a:highlight>
                  <a:srgbClr val="F8F8F8"/>
                </a:highlight>
                <a:latin typeface="Courier New"/>
                <a:ea typeface="Courier New"/>
                <a:cs typeface="Courier New"/>
                <a:sym typeface="Courier New"/>
              </a:rPr>
              <a:t>[1]</a:t>
            </a:r>
            <a:endParaRPr>
              <a:solidFill>
                <a:srgbClr val="222222"/>
              </a:solidFill>
              <a:highlight>
                <a:srgbClr val="F8F8F8"/>
              </a:highlight>
              <a:latin typeface="Courier New"/>
              <a:ea typeface="Courier New"/>
              <a:cs typeface="Courier New"/>
              <a:sym typeface="Courier New"/>
            </a:endParaRPr>
          </a:p>
          <a:p>
            <a:pPr indent="0" lvl="0" marL="0">
              <a:spcBef>
                <a:spcPts val="5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nvSpPr>
        <p:spPr>
          <a:xfrm>
            <a:off x="174950" y="1854450"/>
            <a:ext cx="4035600" cy="31023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050">
                <a:solidFill>
                  <a:srgbClr val="0000FF"/>
                </a:solidFill>
                <a:highlight>
                  <a:srgbClr val="FFFFFF"/>
                </a:highlight>
                <a:latin typeface="Courier New"/>
                <a:ea typeface="Courier New"/>
                <a:cs typeface="Courier New"/>
                <a:sym typeface="Courier New"/>
              </a:rPr>
              <a:t>class</a:t>
            </a:r>
            <a:r>
              <a:rPr lang="en" sz="1050">
                <a:highlight>
                  <a:srgbClr val="FFFFFF"/>
                </a:highlight>
                <a:latin typeface="Courier New"/>
                <a:ea typeface="Courier New"/>
                <a:cs typeface="Courier New"/>
                <a:sym typeface="Courier New"/>
              </a:rPr>
              <a:t> </a:t>
            </a:r>
            <a:r>
              <a:rPr lang="en" sz="1050" u="sng">
                <a:highlight>
                  <a:srgbClr val="FFFFFF"/>
                </a:highlight>
                <a:latin typeface="Courier New"/>
                <a:ea typeface="Courier New"/>
                <a:cs typeface="Courier New"/>
                <a:sym typeface="Courier New"/>
              </a:rPr>
              <a:t>Point</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 details omitted ...</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def</a:t>
            </a:r>
            <a:r>
              <a:rPr lang="en" sz="1050">
                <a:highlight>
                  <a:srgbClr val="FFFFFF"/>
                </a:highlight>
                <a:latin typeface="Courier New"/>
                <a:ea typeface="Courier New"/>
                <a:cs typeface="Courier New"/>
                <a:sym typeface="Courier New"/>
              </a:rPr>
              <a:t> </a:t>
            </a:r>
            <a:r>
              <a:rPr lang="en" sz="1050">
                <a:solidFill>
                  <a:srgbClr val="0000A2"/>
                </a:solidFill>
                <a:highlight>
                  <a:srgbClr val="FFFFFF"/>
                </a:highlight>
                <a:latin typeface="Courier New"/>
                <a:ea typeface="Courier New"/>
                <a:cs typeface="Courier New"/>
                <a:sym typeface="Courier New"/>
              </a:rPr>
              <a:t>calculate_distance</a:t>
            </a:r>
            <a:r>
              <a:rPr lang="en" sz="1050">
                <a:highlight>
                  <a:srgbClr val="FFFFFF"/>
                </a:highlight>
                <a:latin typeface="Courier New"/>
                <a:ea typeface="Courier New"/>
                <a:cs typeface="Courier New"/>
                <a:sym typeface="Courier New"/>
              </a:rPr>
              <a:t>(</a:t>
            </a:r>
            <a:r>
              <a:rPr i="1" lang="en" sz="1050">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 </a:t>
            </a:r>
            <a:r>
              <a:rPr i="1" lang="en" sz="1050">
                <a:highlight>
                  <a:srgbClr val="FFFFFF"/>
                </a:highlight>
                <a:latin typeface="Courier New"/>
                <a:ea typeface="Courier New"/>
                <a:cs typeface="Courier New"/>
                <a:sym typeface="Courier New"/>
              </a:rPr>
              <a:t>other_point</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 details omitted ...</a:t>
            </a:r>
            <a:br>
              <a:rPr lang="en" sz="1050">
                <a:highlight>
                  <a:srgbClr val="FFFFFF"/>
                </a:highlight>
                <a:latin typeface="Courier New"/>
                <a:ea typeface="Courier New"/>
                <a:cs typeface="Courier New"/>
                <a:sym typeface="Courier New"/>
              </a:rPr>
            </a:br>
            <a:endParaRPr sz="1050">
              <a:highlight>
                <a:srgbClr val="FFFFFF"/>
              </a:highlight>
              <a:latin typeface="Courier New"/>
              <a:ea typeface="Courier New"/>
              <a:cs typeface="Courier New"/>
              <a:sym typeface="Courier New"/>
            </a:endParaRPr>
          </a:p>
          <a:p>
            <a:pPr indent="0" lvl="0" marL="0" rtl="0">
              <a:lnSpc>
                <a:spcPct val="150000"/>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nSpc>
                <a:spcPct val="150000"/>
              </a:lnSpc>
              <a:spcBef>
                <a:spcPts val="0"/>
              </a:spcBef>
              <a:spcAft>
                <a:spcPts val="0"/>
              </a:spcAft>
              <a:buNone/>
            </a:pPr>
            <a:r>
              <a:rPr lang="en" sz="1050">
                <a:solidFill>
                  <a:srgbClr val="0000FF"/>
                </a:solidFill>
                <a:highlight>
                  <a:srgbClr val="FFFFFF"/>
                </a:highlight>
                <a:latin typeface="Courier New"/>
                <a:ea typeface="Courier New"/>
                <a:cs typeface="Courier New"/>
                <a:sym typeface="Courier New"/>
              </a:rPr>
              <a:t>if</a:t>
            </a:r>
            <a:r>
              <a:rPr lang="en" sz="1050">
                <a:highlight>
                  <a:srgbClr val="FFFFFF"/>
                </a:highlight>
                <a:latin typeface="Courier New"/>
                <a:ea typeface="Courier New"/>
                <a:cs typeface="Courier New"/>
                <a:sym typeface="Courier New"/>
              </a:rPr>
              <a:t> </a:t>
            </a:r>
            <a:r>
              <a:rPr lang="en" sz="1050">
                <a:solidFill>
                  <a:srgbClr val="21439C"/>
                </a:solidFill>
                <a:highlight>
                  <a:srgbClr val="FFFFFF"/>
                </a:highlight>
                <a:latin typeface="Courier New"/>
                <a:ea typeface="Courier New"/>
                <a:cs typeface="Courier New"/>
                <a:sym typeface="Courier New"/>
              </a:rPr>
              <a:t>__name__</a:t>
            </a: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a:t>
            </a:r>
            <a:r>
              <a:rPr lang="en" sz="1050">
                <a:solidFill>
                  <a:srgbClr val="036A07"/>
                </a:solidFill>
                <a:highlight>
                  <a:srgbClr val="FFFFFF"/>
                </a:highlight>
                <a:latin typeface="Courier New"/>
                <a:ea typeface="Courier New"/>
                <a:cs typeface="Courier New"/>
                <a:sym typeface="Courier New"/>
              </a:rPr>
              <a:t>'__main__'</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p1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a:t>
            </a:r>
            <a:r>
              <a:rPr lang="en" sz="1050">
                <a:solidFill>
                  <a:srgbClr val="0000CD"/>
                </a:solidFill>
                <a:highlight>
                  <a:srgbClr val="FFFFFF"/>
                </a:highlight>
                <a:latin typeface="Courier New"/>
                <a:ea typeface="Courier New"/>
                <a:cs typeface="Courier New"/>
                <a:sym typeface="Courier New"/>
              </a:rPr>
              <a:t>0</a:t>
            </a:r>
            <a:r>
              <a:rPr lang="en" sz="1050">
                <a:highlight>
                  <a:srgbClr val="FFFFFF"/>
                </a:highlight>
                <a:latin typeface="Courier New"/>
                <a:ea typeface="Courier New"/>
                <a:cs typeface="Courier New"/>
                <a:sym typeface="Courier New"/>
              </a:rPr>
              <a:t>, </a:t>
            </a:r>
            <a:r>
              <a:rPr lang="en" sz="1050">
                <a:solidFill>
                  <a:srgbClr val="0000CD"/>
                </a:solidFill>
                <a:highlight>
                  <a:srgbClr val="FFFFFF"/>
                </a:highlight>
                <a:latin typeface="Courier New"/>
                <a:ea typeface="Courier New"/>
                <a:cs typeface="Courier New"/>
                <a:sym typeface="Courier New"/>
              </a:rPr>
              <a:t>2</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p2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a:t>
            </a:r>
            <a:r>
              <a:rPr lang="en" sz="1050">
                <a:solidFill>
                  <a:srgbClr val="0000CD"/>
                </a:solidFill>
                <a:highlight>
                  <a:srgbClr val="FFFFFF"/>
                </a:highlight>
                <a:latin typeface="Courier New"/>
                <a:ea typeface="Courier New"/>
                <a:cs typeface="Courier New"/>
                <a:sym typeface="Courier New"/>
              </a:rPr>
              <a:t>4</a:t>
            </a:r>
            <a:r>
              <a:rPr lang="en" sz="1050">
                <a:highlight>
                  <a:srgbClr val="FFFFFF"/>
                </a:highlight>
                <a:latin typeface="Courier New"/>
                <a:ea typeface="Courier New"/>
                <a:cs typeface="Courier New"/>
                <a:sym typeface="Courier New"/>
              </a:rPr>
              <a:t>, </a:t>
            </a:r>
            <a:r>
              <a:rPr lang="en" sz="1050">
                <a:solidFill>
                  <a:srgbClr val="0000CD"/>
                </a:solidFill>
                <a:highlight>
                  <a:srgbClr val="FFFFFF"/>
                </a:highlight>
                <a:latin typeface="Courier New"/>
                <a:ea typeface="Courier New"/>
                <a:cs typeface="Courier New"/>
                <a:sym typeface="Courier New"/>
              </a:rPr>
              <a:t>5</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p3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a:t>
            </a:r>
            <a:r>
              <a:rPr lang="en" sz="1050">
                <a:solidFill>
                  <a:srgbClr val="0000CD"/>
                </a:solidFill>
                <a:highlight>
                  <a:srgbClr val="FFFFFF"/>
                </a:highlight>
                <a:latin typeface="Courier New"/>
                <a:ea typeface="Courier New"/>
                <a:cs typeface="Courier New"/>
                <a:sym typeface="Courier New"/>
              </a:rPr>
              <a:t>3</a:t>
            </a:r>
            <a:r>
              <a:rPr lang="en" sz="1050">
                <a:highlight>
                  <a:srgbClr val="FFFFFF"/>
                </a:highlight>
                <a:latin typeface="Courier New"/>
                <a:ea typeface="Courier New"/>
                <a:cs typeface="Courier New"/>
                <a:sym typeface="Courier New"/>
              </a:rPr>
              <a:t>, </a:t>
            </a:r>
            <a:r>
              <a:rPr lang="en" sz="1050">
                <a:solidFill>
                  <a:srgbClr val="0000CD"/>
                </a:solidFill>
                <a:highlight>
                  <a:srgbClr val="FFFFFF"/>
                </a:highlight>
                <a:latin typeface="Courier New"/>
                <a:ea typeface="Courier New"/>
                <a:cs typeface="Courier New"/>
                <a:sym typeface="Courier New"/>
              </a:rPr>
              <a:t>0</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triangle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Traingle(p1, p2, p3)</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print</a:t>
            </a:r>
            <a:r>
              <a:rPr lang="en" sz="1050">
                <a:highlight>
                  <a:srgbClr val="FFFFFF"/>
                </a:highlight>
                <a:latin typeface="Courier New"/>
                <a:ea typeface="Courier New"/>
                <a:cs typeface="Courier New"/>
                <a:sym typeface="Courier New"/>
              </a:rPr>
              <a:t> triangle.calculate_perimeter()</a:t>
            </a:r>
            <a:endParaRPr sz="1050">
              <a:highlight>
                <a:srgbClr val="FFFFFF"/>
              </a:highlight>
              <a:latin typeface="Courier New"/>
              <a:ea typeface="Courier New"/>
              <a:cs typeface="Courier New"/>
              <a:sym typeface="Courier New"/>
            </a:endParaRPr>
          </a:p>
          <a:p>
            <a:pPr indent="0" lvl="0" marL="0" rtl="0">
              <a:lnSpc>
                <a:spcPct val="150000"/>
              </a:lnSpc>
              <a:spcBef>
                <a:spcPts val="0"/>
              </a:spcBef>
              <a:spcAft>
                <a:spcPts val="0"/>
              </a:spcAft>
              <a:buNone/>
            </a:pPr>
            <a:r>
              <a:t/>
            </a:r>
            <a:endParaRPr sz="1050">
              <a:highlight>
                <a:srgbClr val="FFFFFF"/>
              </a:highlight>
              <a:latin typeface="Courier New"/>
              <a:ea typeface="Courier New"/>
              <a:cs typeface="Courier New"/>
              <a:sym typeface="Courier New"/>
            </a:endParaRPr>
          </a:p>
        </p:txBody>
      </p:sp>
      <p:sp>
        <p:nvSpPr>
          <p:cNvPr id="282" name="Shape 282"/>
          <p:cNvSpPr txBox="1"/>
          <p:nvPr>
            <p:ph type="title"/>
          </p:nvPr>
        </p:nvSpPr>
        <p:spPr>
          <a:xfrm>
            <a:off x="471900" y="163275"/>
            <a:ext cx="8222100" cy="1343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Composition</a:t>
            </a:r>
            <a:endParaRPr/>
          </a:p>
          <a:p>
            <a:pPr indent="0" lvl="0" marL="0" rtl="0">
              <a:lnSpc>
                <a:spcPct val="115000"/>
              </a:lnSpc>
              <a:spcBef>
                <a:spcPts val="0"/>
              </a:spcBef>
              <a:spcAft>
                <a:spcPts val="1600"/>
              </a:spcAft>
              <a:buNone/>
            </a:pPr>
            <a:r>
              <a:rPr lang="en" sz="1800">
                <a:solidFill>
                  <a:srgbClr val="FFFFFF"/>
                </a:solidFill>
              </a:rPr>
              <a:t>Storing objects inside objects.    The “has-a” relationship.   Triangle </a:t>
            </a:r>
            <a:r>
              <a:rPr lang="en" sz="1800" u="sng">
                <a:solidFill>
                  <a:srgbClr val="FFFFFF"/>
                </a:solidFill>
              </a:rPr>
              <a:t>has</a:t>
            </a:r>
            <a:r>
              <a:rPr lang="en" sz="1800">
                <a:solidFill>
                  <a:srgbClr val="FFFFFF"/>
                </a:solidFill>
              </a:rPr>
              <a:t> Points.</a:t>
            </a:r>
            <a:endParaRPr>
              <a:solidFill>
                <a:srgbClr val="FFFFFF"/>
              </a:solidFill>
            </a:endParaRPr>
          </a:p>
        </p:txBody>
      </p:sp>
      <p:sp>
        <p:nvSpPr>
          <p:cNvPr id="283" name="Shape 283"/>
          <p:cNvSpPr txBox="1"/>
          <p:nvPr/>
        </p:nvSpPr>
        <p:spPr>
          <a:xfrm>
            <a:off x="4152125" y="1886700"/>
            <a:ext cx="4793700" cy="30378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050">
                <a:solidFill>
                  <a:srgbClr val="0000FF"/>
                </a:solidFill>
                <a:highlight>
                  <a:srgbClr val="FFFFFF"/>
                </a:highlight>
                <a:latin typeface="Courier New"/>
                <a:ea typeface="Courier New"/>
                <a:cs typeface="Courier New"/>
                <a:sym typeface="Courier New"/>
              </a:rPr>
              <a:t>class</a:t>
            </a:r>
            <a:r>
              <a:rPr lang="en" sz="1050">
                <a:highlight>
                  <a:srgbClr val="FFFFFF"/>
                </a:highlight>
                <a:latin typeface="Courier New"/>
                <a:ea typeface="Courier New"/>
                <a:cs typeface="Courier New"/>
                <a:sym typeface="Courier New"/>
              </a:rPr>
              <a:t> </a:t>
            </a:r>
            <a:r>
              <a:rPr lang="en" sz="1050" u="sng">
                <a:highlight>
                  <a:srgbClr val="FFFFFF"/>
                </a:highlight>
                <a:latin typeface="Courier New"/>
                <a:ea typeface="Courier New"/>
                <a:cs typeface="Courier New"/>
                <a:sym typeface="Courier New"/>
              </a:rPr>
              <a:t>Triangle</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def</a:t>
            </a:r>
            <a:r>
              <a:rPr lang="en" sz="1050">
                <a:highlight>
                  <a:srgbClr val="FFFFFF"/>
                </a:highlight>
                <a:latin typeface="Courier New"/>
                <a:ea typeface="Courier New"/>
                <a:cs typeface="Courier New"/>
                <a:sym typeface="Courier New"/>
              </a:rPr>
              <a:t> </a:t>
            </a:r>
            <a:r>
              <a:rPr lang="en" sz="1050">
                <a:solidFill>
                  <a:srgbClr val="3C4C72"/>
                </a:solidFill>
                <a:highlight>
                  <a:srgbClr val="FFFFFF"/>
                </a:highlight>
                <a:latin typeface="Courier New"/>
                <a:ea typeface="Courier New"/>
                <a:cs typeface="Courier New"/>
                <a:sym typeface="Courier New"/>
              </a:rPr>
              <a:t>__init__</a:t>
            </a:r>
            <a:r>
              <a:rPr lang="en" sz="1050">
                <a:highlight>
                  <a:srgbClr val="FFFFFF"/>
                </a:highlight>
                <a:latin typeface="Courier New"/>
                <a:ea typeface="Courier New"/>
                <a:cs typeface="Courier New"/>
                <a:sym typeface="Courier New"/>
              </a:rPr>
              <a:t>(self, </a:t>
            </a:r>
            <a:r>
              <a:rPr i="1" lang="en" sz="1050">
                <a:highlight>
                  <a:srgbClr val="FFFFFF"/>
                </a:highlight>
                <a:latin typeface="Courier New"/>
                <a:ea typeface="Courier New"/>
                <a:cs typeface="Courier New"/>
                <a:sym typeface="Courier New"/>
              </a:rPr>
              <a:t>point1</a:t>
            </a:r>
            <a:r>
              <a:rPr lang="en" sz="1050">
                <a:highlight>
                  <a:srgbClr val="FFFFFF"/>
                </a:highlight>
                <a:latin typeface="Courier New"/>
                <a:ea typeface="Courier New"/>
                <a:cs typeface="Courier New"/>
                <a:sym typeface="Courier New"/>
              </a:rPr>
              <a:t>, </a:t>
            </a:r>
            <a:r>
              <a:rPr i="1" lang="en" sz="1050">
                <a:highlight>
                  <a:srgbClr val="FFFFFF"/>
                </a:highlight>
                <a:latin typeface="Courier New"/>
                <a:ea typeface="Courier New"/>
                <a:cs typeface="Courier New"/>
                <a:sym typeface="Courier New"/>
              </a:rPr>
              <a:t>point2</a:t>
            </a:r>
            <a:r>
              <a:rPr lang="en" sz="1050">
                <a:highlight>
                  <a:srgbClr val="FFFFFF"/>
                </a:highlight>
                <a:latin typeface="Courier New"/>
                <a:ea typeface="Courier New"/>
                <a:cs typeface="Courier New"/>
                <a:sym typeface="Courier New"/>
              </a:rPr>
              <a:t>, </a:t>
            </a:r>
            <a:r>
              <a:rPr i="1" lang="en" sz="1050">
                <a:highlight>
                  <a:srgbClr val="FFFFFF"/>
                </a:highlight>
                <a:latin typeface="Courier New"/>
                <a:ea typeface="Courier New"/>
                <a:cs typeface="Courier New"/>
                <a:sym typeface="Courier New"/>
              </a:rPr>
              <a:t>point3</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.point1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point1</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.point2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point2</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.point3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point3</a:t>
            </a:r>
            <a:br>
              <a:rPr lang="en" sz="1050">
                <a:highlight>
                  <a:srgbClr val="FFFFFF"/>
                </a:highlight>
                <a:latin typeface="Courier New"/>
                <a:ea typeface="Courier New"/>
                <a:cs typeface="Courier New"/>
                <a:sym typeface="Courier New"/>
              </a:rPr>
            </a:b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def</a:t>
            </a:r>
            <a:r>
              <a:rPr lang="en" sz="1050">
                <a:highlight>
                  <a:srgbClr val="FFFFFF"/>
                </a:highlight>
                <a:latin typeface="Courier New"/>
                <a:ea typeface="Courier New"/>
                <a:cs typeface="Courier New"/>
                <a:sym typeface="Courier New"/>
              </a:rPr>
              <a:t> </a:t>
            </a:r>
            <a:r>
              <a:rPr lang="en" sz="1050">
                <a:solidFill>
                  <a:srgbClr val="0000A2"/>
                </a:solidFill>
                <a:highlight>
                  <a:srgbClr val="FFFFFF"/>
                </a:highlight>
                <a:latin typeface="Courier New"/>
                <a:ea typeface="Courier New"/>
                <a:cs typeface="Courier New"/>
                <a:sym typeface="Courier New"/>
              </a:rPr>
              <a:t>calculate_perimeter</a:t>
            </a:r>
            <a:r>
              <a:rPr lang="en" sz="1050">
                <a:highlight>
                  <a:srgbClr val="FFFFFF"/>
                </a:highlight>
                <a:latin typeface="Courier New"/>
                <a:ea typeface="Courier New"/>
                <a:cs typeface="Courier New"/>
                <a:sym typeface="Courier New"/>
              </a:rPr>
              <a:t>(</a:t>
            </a:r>
            <a:r>
              <a:rPr i="1" lang="en" sz="1050">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 b, c </a:t>
            </a:r>
            <a:r>
              <a:rPr lang="en" sz="1050">
                <a:solidFill>
                  <a:srgbClr val="0000FF"/>
                </a:solidFill>
                <a:highlight>
                  <a:srgbClr val="FFFFFF"/>
                </a:highlight>
                <a:latin typeface="Courier New"/>
                <a:ea typeface="Courier New"/>
                <a:cs typeface="Courier New"/>
                <a:sym typeface="Courier New"/>
              </a:rPr>
              <a:t>=</a:t>
            </a:r>
            <a:r>
              <a:rPr lang="en" sz="1050">
                <a:highlight>
                  <a:srgbClr val="FFFFFF"/>
                </a:highlight>
                <a:latin typeface="Courier New"/>
                <a:ea typeface="Courier New"/>
                <a:cs typeface="Courier New"/>
                <a:sym typeface="Courier New"/>
              </a:rPr>
              <a:t>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.point1,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.point2, </a:t>
            </a:r>
            <a:r>
              <a:rPr lang="en" sz="1050">
                <a:solidFill>
                  <a:srgbClr val="318495"/>
                </a:solidFill>
                <a:highlight>
                  <a:srgbClr val="FFFFFF"/>
                </a:highlight>
                <a:latin typeface="Courier New"/>
                <a:ea typeface="Courier New"/>
                <a:cs typeface="Courier New"/>
                <a:sym typeface="Courier New"/>
              </a:rPr>
              <a:t>self</a:t>
            </a:r>
            <a:r>
              <a:rPr lang="en" sz="1050">
                <a:highlight>
                  <a:srgbClr val="FFFFFF"/>
                </a:highlight>
                <a:latin typeface="Courier New"/>
                <a:ea typeface="Courier New"/>
                <a:cs typeface="Courier New"/>
                <a:sym typeface="Courier New"/>
              </a:rPr>
              <a:t>.point3</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return</a:t>
            </a:r>
            <a:r>
              <a:rPr lang="en" sz="1050">
                <a:highlight>
                  <a:srgbClr val="FFFFFF"/>
                </a:highlight>
                <a:latin typeface="Courier New"/>
                <a:ea typeface="Courier New"/>
                <a:cs typeface="Courier New"/>
                <a:sym typeface="Courier New"/>
              </a:rPr>
              <a:t> a.calculate_distance(b) </a:t>
            </a:r>
            <a:r>
              <a:rPr lang="en" sz="1050">
                <a:solidFill>
                  <a:srgbClr val="0000FF"/>
                </a:solidFill>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b.calculate_distance(c) </a:t>
            </a:r>
            <a:r>
              <a:rPr lang="en" sz="1050">
                <a:solidFill>
                  <a:srgbClr val="0000FF"/>
                </a:solidFill>
                <a:highlight>
                  <a:srgbClr val="FFFFFF"/>
                </a:highlight>
                <a:latin typeface="Courier New"/>
                <a:ea typeface="Courier New"/>
                <a:cs typeface="Courier New"/>
                <a:sym typeface="Courier New"/>
              </a:rPr>
              <a:t>+</a:t>
            </a:r>
            <a:br>
              <a:rPr lang="en" sz="1050">
                <a:highlight>
                  <a:srgbClr val="FFFFFF"/>
                </a:highlight>
                <a:latin typeface="Courier New"/>
                <a:ea typeface="Courier New"/>
                <a:cs typeface="Courier New"/>
                <a:sym typeface="Courier New"/>
              </a:rPr>
            </a:br>
            <a:r>
              <a:rPr lang="en" sz="1050">
                <a:highlight>
                  <a:srgbClr val="FFFFFF"/>
                </a:highlight>
                <a:latin typeface="Courier New"/>
                <a:ea typeface="Courier New"/>
                <a:cs typeface="Courier New"/>
                <a:sym typeface="Courier New"/>
              </a:rPr>
              <a:t>               c.calculate_distance(a)</a:t>
            </a:r>
            <a:br>
              <a:rPr lang="en" sz="1050">
                <a:highlight>
                  <a:srgbClr val="FFFFFF"/>
                </a:highlight>
                <a:latin typeface="Courier New"/>
                <a:ea typeface="Courier New"/>
                <a:cs typeface="Courier New"/>
                <a:sym typeface="Courier New"/>
              </a:rPr>
            </a:br>
            <a:endParaRPr sz="1050">
              <a:highlight>
                <a:srgbClr val="FFFFFF"/>
              </a:highlight>
              <a:latin typeface="Courier New"/>
              <a:ea typeface="Courier New"/>
              <a:cs typeface="Courier New"/>
              <a:sym typeface="Courier New"/>
            </a:endParaRPr>
          </a:p>
          <a:p>
            <a:pPr indent="0" lvl="0" marL="0" rtl="0">
              <a:lnSpc>
                <a:spcPct val="115000"/>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ctrTitle"/>
          </p:nvPr>
        </p:nvSpPr>
        <p:spPr>
          <a:xfrm>
            <a:off x="390525" y="1514475"/>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Morning Exercise</a:t>
            </a:r>
            <a:endParaRPr/>
          </a:p>
        </p:txBody>
      </p:sp>
      <p:sp>
        <p:nvSpPr>
          <p:cNvPr id="289" name="Shape 289"/>
          <p:cNvSpPr txBox="1"/>
          <p:nvPr>
            <p:ph idx="1" type="subTitle"/>
          </p:nvPr>
        </p:nvSpPr>
        <p:spPr>
          <a:xfrm>
            <a:off x="390525" y="2484330"/>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Modify an existing OOP-style program: The (card)game of WAR.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many objects? How many classes?</a:t>
            </a:r>
            <a:endParaRPr/>
          </a:p>
        </p:txBody>
      </p:sp>
      <p:pic>
        <p:nvPicPr>
          <p:cNvPr id="295" name="Shape 295"/>
          <p:cNvPicPr preferRelativeResize="0"/>
          <p:nvPr/>
        </p:nvPicPr>
        <p:blipFill>
          <a:blip r:embed="rId3">
            <a:alphaModFix/>
          </a:blip>
          <a:stretch>
            <a:fillRect/>
          </a:stretch>
        </p:blipFill>
        <p:spPr>
          <a:xfrm>
            <a:off x="279900" y="2006688"/>
            <a:ext cx="1656199" cy="1130125"/>
          </a:xfrm>
          <a:prstGeom prst="rect">
            <a:avLst/>
          </a:prstGeom>
          <a:noFill/>
          <a:ln>
            <a:noFill/>
          </a:ln>
        </p:spPr>
      </p:pic>
      <p:pic>
        <p:nvPicPr>
          <p:cNvPr id="296" name="Shape 296"/>
          <p:cNvPicPr preferRelativeResize="0"/>
          <p:nvPr/>
        </p:nvPicPr>
        <p:blipFill>
          <a:blip r:embed="rId4">
            <a:alphaModFix/>
          </a:blip>
          <a:stretch>
            <a:fillRect/>
          </a:stretch>
        </p:blipFill>
        <p:spPr>
          <a:xfrm>
            <a:off x="2111050" y="1858838"/>
            <a:ext cx="1726150" cy="1077450"/>
          </a:xfrm>
          <a:prstGeom prst="rect">
            <a:avLst/>
          </a:prstGeom>
          <a:noFill/>
          <a:ln>
            <a:noFill/>
          </a:ln>
        </p:spPr>
      </p:pic>
      <p:pic>
        <p:nvPicPr>
          <p:cNvPr id="297" name="Shape 297"/>
          <p:cNvPicPr preferRelativeResize="0"/>
          <p:nvPr/>
        </p:nvPicPr>
        <p:blipFill>
          <a:blip r:embed="rId5">
            <a:alphaModFix/>
          </a:blip>
          <a:stretch>
            <a:fillRect/>
          </a:stretch>
        </p:blipFill>
        <p:spPr>
          <a:xfrm>
            <a:off x="279900" y="3397575"/>
            <a:ext cx="1363626" cy="819025"/>
          </a:xfrm>
          <a:prstGeom prst="rect">
            <a:avLst/>
          </a:prstGeom>
          <a:noFill/>
          <a:ln>
            <a:noFill/>
          </a:ln>
        </p:spPr>
      </p:pic>
      <p:pic>
        <p:nvPicPr>
          <p:cNvPr id="298" name="Shape 298"/>
          <p:cNvPicPr preferRelativeResize="0"/>
          <p:nvPr/>
        </p:nvPicPr>
        <p:blipFill>
          <a:blip r:embed="rId6">
            <a:alphaModFix/>
          </a:blip>
          <a:stretch>
            <a:fillRect/>
          </a:stretch>
        </p:blipFill>
        <p:spPr>
          <a:xfrm>
            <a:off x="3034949" y="3288700"/>
            <a:ext cx="1287599" cy="1458225"/>
          </a:xfrm>
          <a:prstGeom prst="rect">
            <a:avLst/>
          </a:prstGeom>
          <a:noFill/>
          <a:ln>
            <a:noFill/>
          </a:ln>
        </p:spPr>
      </p:pic>
      <p:pic>
        <p:nvPicPr>
          <p:cNvPr id="299" name="Shape 299"/>
          <p:cNvPicPr preferRelativeResize="0"/>
          <p:nvPr/>
        </p:nvPicPr>
        <p:blipFill>
          <a:blip r:embed="rId7">
            <a:alphaModFix/>
          </a:blip>
          <a:stretch>
            <a:fillRect/>
          </a:stretch>
        </p:blipFill>
        <p:spPr>
          <a:xfrm>
            <a:off x="658758" y="4315100"/>
            <a:ext cx="898486" cy="767700"/>
          </a:xfrm>
          <a:prstGeom prst="rect">
            <a:avLst/>
          </a:prstGeom>
          <a:noFill/>
          <a:ln>
            <a:noFill/>
          </a:ln>
        </p:spPr>
      </p:pic>
      <p:pic>
        <p:nvPicPr>
          <p:cNvPr id="300" name="Shape 300"/>
          <p:cNvPicPr preferRelativeResize="0"/>
          <p:nvPr/>
        </p:nvPicPr>
        <p:blipFill>
          <a:blip r:embed="rId8">
            <a:alphaModFix/>
          </a:blip>
          <a:stretch>
            <a:fillRect/>
          </a:stretch>
        </p:blipFill>
        <p:spPr>
          <a:xfrm>
            <a:off x="7131001" y="2001099"/>
            <a:ext cx="1726150" cy="1295360"/>
          </a:xfrm>
          <a:prstGeom prst="rect">
            <a:avLst/>
          </a:prstGeom>
          <a:noFill/>
          <a:ln>
            <a:noFill/>
          </a:ln>
        </p:spPr>
      </p:pic>
      <p:pic>
        <p:nvPicPr>
          <p:cNvPr id="301" name="Shape 301"/>
          <p:cNvPicPr preferRelativeResize="0"/>
          <p:nvPr/>
        </p:nvPicPr>
        <p:blipFill>
          <a:blip r:embed="rId9">
            <a:alphaModFix/>
          </a:blip>
          <a:stretch>
            <a:fillRect/>
          </a:stretch>
        </p:blipFill>
        <p:spPr>
          <a:xfrm>
            <a:off x="5623425" y="2102212"/>
            <a:ext cx="1287600" cy="1186500"/>
          </a:xfrm>
          <a:prstGeom prst="rect">
            <a:avLst/>
          </a:prstGeom>
          <a:noFill/>
          <a:ln>
            <a:noFill/>
          </a:ln>
        </p:spPr>
      </p:pic>
      <p:pic>
        <p:nvPicPr>
          <p:cNvPr id="302" name="Shape 302"/>
          <p:cNvPicPr preferRelativeResize="0"/>
          <p:nvPr/>
        </p:nvPicPr>
        <p:blipFill>
          <a:blip r:embed="rId10">
            <a:alphaModFix/>
          </a:blip>
          <a:stretch>
            <a:fillRect/>
          </a:stretch>
        </p:blipFill>
        <p:spPr>
          <a:xfrm>
            <a:off x="7685773" y="4111409"/>
            <a:ext cx="1458225" cy="971391"/>
          </a:xfrm>
          <a:prstGeom prst="rect">
            <a:avLst/>
          </a:prstGeom>
          <a:noFill/>
          <a:ln>
            <a:noFill/>
          </a:ln>
        </p:spPr>
      </p:pic>
      <p:pic>
        <p:nvPicPr>
          <p:cNvPr id="303" name="Shape 303"/>
          <p:cNvPicPr preferRelativeResize="0"/>
          <p:nvPr/>
        </p:nvPicPr>
        <p:blipFill>
          <a:blip r:embed="rId11">
            <a:alphaModFix/>
          </a:blip>
          <a:stretch>
            <a:fillRect/>
          </a:stretch>
        </p:blipFill>
        <p:spPr>
          <a:xfrm>
            <a:off x="4116550" y="1858850"/>
            <a:ext cx="1227525" cy="1227525"/>
          </a:xfrm>
          <a:prstGeom prst="rect">
            <a:avLst/>
          </a:prstGeom>
          <a:noFill/>
          <a:ln>
            <a:noFill/>
          </a:ln>
        </p:spPr>
      </p:pic>
      <p:pic>
        <p:nvPicPr>
          <p:cNvPr id="304" name="Shape 304"/>
          <p:cNvPicPr preferRelativeResize="0"/>
          <p:nvPr/>
        </p:nvPicPr>
        <p:blipFill>
          <a:blip r:embed="rId12">
            <a:alphaModFix/>
          </a:blip>
          <a:stretch>
            <a:fillRect/>
          </a:stretch>
        </p:blipFill>
        <p:spPr>
          <a:xfrm>
            <a:off x="6040135" y="3590073"/>
            <a:ext cx="1458225" cy="1094302"/>
          </a:xfrm>
          <a:prstGeom prst="rect">
            <a:avLst/>
          </a:prstGeom>
          <a:noFill/>
          <a:ln>
            <a:noFill/>
          </a:ln>
        </p:spPr>
      </p:pic>
      <p:pic>
        <p:nvPicPr>
          <p:cNvPr id="305" name="Shape 305"/>
          <p:cNvPicPr preferRelativeResize="0"/>
          <p:nvPr/>
        </p:nvPicPr>
        <p:blipFill>
          <a:blip r:embed="rId13">
            <a:alphaModFix/>
          </a:blip>
          <a:stretch>
            <a:fillRect/>
          </a:stretch>
        </p:blipFill>
        <p:spPr>
          <a:xfrm>
            <a:off x="4489088" y="3590075"/>
            <a:ext cx="1363626" cy="1363626"/>
          </a:xfrm>
          <a:prstGeom prst="rect">
            <a:avLst/>
          </a:prstGeom>
          <a:noFill/>
          <a:ln>
            <a:noFill/>
          </a:ln>
        </p:spPr>
      </p:pic>
      <p:pic>
        <p:nvPicPr>
          <p:cNvPr id="306" name="Shape 306"/>
          <p:cNvPicPr preferRelativeResize="0"/>
          <p:nvPr/>
        </p:nvPicPr>
        <p:blipFill>
          <a:blip r:embed="rId14">
            <a:alphaModFix/>
          </a:blip>
          <a:stretch>
            <a:fillRect/>
          </a:stretch>
        </p:blipFill>
        <p:spPr>
          <a:xfrm>
            <a:off x="1862363" y="3876275"/>
            <a:ext cx="1077425" cy="1077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Inheritance  </a:t>
            </a:r>
            <a:endParaRPr sz="2400"/>
          </a:p>
          <a:p>
            <a:pPr indent="0" lvl="0" marL="0">
              <a:spcBef>
                <a:spcPts val="0"/>
              </a:spcBef>
              <a:spcAft>
                <a:spcPts val="0"/>
              </a:spcAft>
              <a:buNone/>
            </a:pPr>
            <a:r>
              <a:rPr lang="en"/>
              <a:t>The “is-a” relationship.   Banana </a:t>
            </a:r>
            <a:r>
              <a:rPr lang="en" u="sng"/>
              <a:t>is a</a:t>
            </a:r>
            <a:r>
              <a:rPr lang="en"/>
              <a:t> Fruit.</a:t>
            </a:r>
            <a:endParaRPr/>
          </a:p>
        </p:txBody>
      </p:sp>
      <p:sp>
        <p:nvSpPr>
          <p:cNvPr id="312" name="Shape 312"/>
          <p:cNvSpPr txBox="1"/>
          <p:nvPr/>
        </p:nvSpPr>
        <p:spPr>
          <a:xfrm>
            <a:off x="98250" y="1644525"/>
            <a:ext cx="1492800" cy="36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666666"/>
                </a:solidFill>
              </a:rPr>
              <a:t>“Parent” class:</a:t>
            </a:r>
            <a:endParaRPr>
              <a:solidFill>
                <a:srgbClr val="666666"/>
              </a:solidFill>
            </a:endParaRPr>
          </a:p>
        </p:txBody>
      </p:sp>
      <p:sp>
        <p:nvSpPr>
          <p:cNvPr id="313" name="Shape 313"/>
          <p:cNvSpPr txBox="1"/>
          <p:nvPr/>
        </p:nvSpPr>
        <p:spPr>
          <a:xfrm>
            <a:off x="98250" y="4120338"/>
            <a:ext cx="14928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666666"/>
                </a:solidFill>
              </a:rPr>
              <a:t>“Child” classes:</a:t>
            </a:r>
            <a:endParaRPr>
              <a:solidFill>
                <a:srgbClr val="666666"/>
              </a:solidFill>
            </a:endParaRPr>
          </a:p>
        </p:txBody>
      </p:sp>
      <p:grpSp>
        <p:nvGrpSpPr>
          <p:cNvPr id="314" name="Shape 314"/>
          <p:cNvGrpSpPr/>
          <p:nvPr/>
        </p:nvGrpSpPr>
        <p:grpSpPr>
          <a:xfrm>
            <a:off x="4293625" y="937013"/>
            <a:ext cx="2233155" cy="1270037"/>
            <a:chOff x="168852" y="393854"/>
            <a:chExt cx="2623230" cy="753597"/>
          </a:xfrm>
        </p:grpSpPr>
        <p:sp>
          <p:nvSpPr>
            <p:cNvPr id="315" name="Shape 315"/>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Fruit</a:t>
              </a:r>
              <a:endParaRPr b="1" sz="1200"/>
            </a:p>
          </p:txBody>
        </p:sp>
        <p:sp>
          <p:nvSpPr>
            <p:cNvPr id="316" name="Shape 316"/>
            <p:cNvSpPr/>
            <p:nvPr/>
          </p:nvSpPr>
          <p:spPr>
            <a:xfrm>
              <a:off x="168852" y="623050"/>
              <a:ext cx="2623200" cy="214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weight : float</a:t>
              </a:r>
              <a:endParaRPr sz="1200"/>
            </a:p>
          </p:txBody>
        </p:sp>
        <p:sp>
          <p:nvSpPr>
            <p:cNvPr id="317" name="Shape 317"/>
            <p:cNvSpPr/>
            <p:nvPr/>
          </p:nvSpPr>
          <p:spPr>
            <a:xfrm>
              <a:off x="168852" y="837551"/>
              <a:ext cx="2623200" cy="309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grow()</a:t>
              </a:r>
              <a:endParaRPr sz="1200"/>
            </a:p>
            <a:p>
              <a:pPr indent="0" lvl="0" marL="0" rtl="0" algn="l">
                <a:spcBef>
                  <a:spcPts val="0"/>
                </a:spcBef>
                <a:spcAft>
                  <a:spcPts val="0"/>
                </a:spcAft>
                <a:buNone/>
              </a:pPr>
              <a:r>
                <a:rPr lang="en" sz="1200"/>
                <a:t>eat()</a:t>
              </a:r>
              <a:endParaRPr sz="1200"/>
            </a:p>
          </p:txBody>
        </p:sp>
      </p:grpSp>
      <p:grpSp>
        <p:nvGrpSpPr>
          <p:cNvPr id="318" name="Shape 318"/>
          <p:cNvGrpSpPr/>
          <p:nvPr/>
        </p:nvGrpSpPr>
        <p:grpSpPr>
          <a:xfrm>
            <a:off x="1864550" y="3802075"/>
            <a:ext cx="2233155" cy="1225281"/>
            <a:chOff x="168852" y="393854"/>
            <a:chExt cx="2623229" cy="727041"/>
          </a:xfrm>
        </p:grpSpPr>
        <p:sp>
          <p:nvSpPr>
            <p:cNvPr id="319" name="Shape 319"/>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Banana</a:t>
              </a:r>
              <a:endParaRPr b="1" sz="1200"/>
            </a:p>
          </p:txBody>
        </p:sp>
        <p:sp>
          <p:nvSpPr>
            <p:cNvPr id="320" name="Shape 320"/>
            <p:cNvSpPr/>
            <p:nvPr/>
          </p:nvSpPr>
          <p:spPr>
            <a:xfrm>
              <a:off x="168852" y="623057"/>
              <a:ext cx="2623200" cy="17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321" name="Shape 321"/>
            <p:cNvSpPr/>
            <p:nvPr/>
          </p:nvSpPr>
          <p:spPr>
            <a:xfrm>
              <a:off x="168852" y="797195"/>
              <a:ext cx="2623200" cy="3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peel(percentage : float)</a:t>
              </a:r>
              <a:endParaRPr sz="1200"/>
            </a:p>
            <a:p>
              <a:pPr indent="0" lvl="0" marL="0" rtl="0">
                <a:spcBef>
                  <a:spcPts val="0"/>
                </a:spcBef>
                <a:spcAft>
                  <a:spcPts val="0"/>
                </a:spcAft>
                <a:buNone/>
              </a:pPr>
              <a:r>
                <a:t/>
              </a:r>
              <a:endParaRPr b="1" sz="1200"/>
            </a:p>
          </p:txBody>
        </p:sp>
      </p:grpSp>
      <p:grpSp>
        <p:nvGrpSpPr>
          <p:cNvPr id="322" name="Shape 322"/>
          <p:cNvGrpSpPr/>
          <p:nvPr/>
        </p:nvGrpSpPr>
        <p:grpSpPr>
          <a:xfrm>
            <a:off x="4328625" y="3802075"/>
            <a:ext cx="2233143" cy="1224779"/>
            <a:chOff x="168867" y="393854"/>
            <a:chExt cx="2623215" cy="726742"/>
          </a:xfrm>
        </p:grpSpPr>
        <p:sp>
          <p:nvSpPr>
            <p:cNvPr id="323" name="Shape 323"/>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Orange</a:t>
              </a:r>
              <a:endParaRPr b="1" sz="1200"/>
            </a:p>
          </p:txBody>
        </p:sp>
        <p:sp>
          <p:nvSpPr>
            <p:cNvPr id="324" name="Shape 324"/>
            <p:cNvSpPr/>
            <p:nvPr/>
          </p:nvSpPr>
          <p:spPr>
            <a:xfrm>
              <a:off x="168867" y="623057"/>
              <a:ext cx="2623200" cy="17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325" name="Shape 325"/>
            <p:cNvSpPr/>
            <p:nvPr/>
          </p:nvSpPr>
          <p:spPr>
            <a:xfrm>
              <a:off x="168867" y="797197"/>
              <a:ext cx="2623200" cy="323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peel()</a:t>
              </a:r>
              <a:endParaRPr sz="1200"/>
            </a:p>
            <a:p>
              <a:pPr indent="0" lvl="0" marL="0" rtl="0" algn="l">
                <a:spcBef>
                  <a:spcPts val="0"/>
                </a:spcBef>
                <a:spcAft>
                  <a:spcPts val="0"/>
                </a:spcAft>
                <a:buNone/>
              </a:pPr>
              <a:r>
                <a:t/>
              </a:r>
              <a:endParaRPr sz="1200"/>
            </a:p>
          </p:txBody>
        </p:sp>
      </p:grpSp>
      <p:grpSp>
        <p:nvGrpSpPr>
          <p:cNvPr id="326" name="Shape 326"/>
          <p:cNvGrpSpPr/>
          <p:nvPr/>
        </p:nvGrpSpPr>
        <p:grpSpPr>
          <a:xfrm>
            <a:off x="6792700" y="3802075"/>
            <a:ext cx="2233155" cy="1225281"/>
            <a:chOff x="168852" y="393854"/>
            <a:chExt cx="2623230" cy="727040"/>
          </a:xfrm>
        </p:grpSpPr>
        <p:sp>
          <p:nvSpPr>
            <p:cNvPr id="327" name="Shape 327"/>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Apple</a:t>
              </a:r>
              <a:endParaRPr b="1" sz="1200"/>
            </a:p>
          </p:txBody>
        </p:sp>
        <p:sp>
          <p:nvSpPr>
            <p:cNvPr id="328" name="Shape 328"/>
            <p:cNvSpPr/>
            <p:nvPr/>
          </p:nvSpPr>
          <p:spPr>
            <a:xfrm>
              <a:off x="168852" y="623057"/>
              <a:ext cx="2623200" cy="17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329" name="Shape 329"/>
            <p:cNvSpPr/>
            <p:nvPr/>
          </p:nvSpPr>
          <p:spPr>
            <a:xfrm>
              <a:off x="168852" y="797195"/>
              <a:ext cx="2623200" cy="3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wash()</a:t>
              </a:r>
              <a:endParaRPr sz="1200"/>
            </a:p>
            <a:p>
              <a:pPr indent="0" lvl="0" marL="0" rtl="0">
                <a:spcBef>
                  <a:spcPts val="0"/>
                </a:spcBef>
                <a:spcAft>
                  <a:spcPts val="0"/>
                </a:spcAft>
                <a:buNone/>
              </a:pPr>
              <a:r>
                <a:t/>
              </a:r>
              <a:endParaRPr sz="1200"/>
            </a:p>
          </p:txBody>
        </p:sp>
      </p:grpSp>
      <p:cxnSp>
        <p:nvCxnSpPr>
          <p:cNvPr id="330" name="Shape 330"/>
          <p:cNvCxnSpPr>
            <a:stCxn id="327" idx="3"/>
            <a:endCxn id="317" idx="2"/>
          </p:cNvCxnSpPr>
          <p:nvPr/>
        </p:nvCxnSpPr>
        <p:spPr>
          <a:xfrm rot="10800000">
            <a:off x="5410290" y="2206975"/>
            <a:ext cx="2499000" cy="1595100"/>
          </a:xfrm>
          <a:prstGeom prst="straightConnector1">
            <a:avLst/>
          </a:prstGeom>
          <a:noFill/>
          <a:ln cap="flat" cmpd="sng" w="38100">
            <a:solidFill>
              <a:schemeClr val="dk2"/>
            </a:solidFill>
            <a:prstDash val="solid"/>
            <a:round/>
            <a:headEnd len="med" w="med" type="none"/>
            <a:tailEnd len="med" w="med" type="triangle"/>
          </a:ln>
        </p:spPr>
      </p:cxnSp>
      <p:cxnSp>
        <p:nvCxnSpPr>
          <p:cNvPr id="331" name="Shape 331"/>
          <p:cNvCxnSpPr>
            <a:stCxn id="323" idx="3"/>
            <a:endCxn id="317" idx="2"/>
          </p:cNvCxnSpPr>
          <p:nvPr/>
        </p:nvCxnSpPr>
        <p:spPr>
          <a:xfrm rot="10800000">
            <a:off x="5410103" y="2206975"/>
            <a:ext cx="35100" cy="1595100"/>
          </a:xfrm>
          <a:prstGeom prst="straightConnector1">
            <a:avLst/>
          </a:prstGeom>
          <a:noFill/>
          <a:ln cap="flat" cmpd="sng" w="38100">
            <a:solidFill>
              <a:schemeClr val="dk2"/>
            </a:solidFill>
            <a:prstDash val="solid"/>
            <a:round/>
            <a:headEnd len="med" w="med" type="none"/>
            <a:tailEnd len="med" w="med" type="triangle"/>
          </a:ln>
        </p:spPr>
      </p:cxnSp>
      <p:cxnSp>
        <p:nvCxnSpPr>
          <p:cNvPr id="332" name="Shape 332"/>
          <p:cNvCxnSpPr>
            <a:stCxn id="319" idx="3"/>
            <a:endCxn id="317" idx="2"/>
          </p:cNvCxnSpPr>
          <p:nvPr/>
        </p:nvCxnSpPr>
        <p:spPr>
          <a:xfrm flipH="1" rot="10800000">
            <a:off x="2981140" y="2206975"/>
            <a:ext cx="2429100" cy="1595100"/>
          </a:xfrm>
          <a:prstGeom prst="straightConnector1">
            <a:avLst/>
          </a:prstGeom>
          <a:noFill/>
          <a:ln cap="flat" cmpd="sng" w="38100">
            <a:solidFill>
              <a:schemeClr val="dk2"/>
            </a:solidFill>
            <a:prstDash val="solid"/>
            <a:round/>
            <a:headEnd len="med" w="med" type="none"/>
            <a:tailEnd len="med" w="med" type="triangle"/>
          </a:ln>
        </p:spPr>
      </p:cxnSp>
      <p:sp>
        <p:nvSpPr>
          <p:cNvPr id="333" name="Shape 333"/>
          <p:cNvSpPr txBox="1"/>
          <p:nvPr/>
        </p:nvSpPr>
        <p:spPr>
          <a:xfrm>
            <a:off x="7646375" y="800550"/>
            <a:ext cx="1379400" cy="1224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rgbClr val="666666"/>
                </a:solidFill>
              </a:rPr>
              <a:t>This is a silly example, we’ll see a serious example next.</a:t>
            </a:r>
            <a:endParaRPr>
              <a:solidFill>
                <a:srgbClr val="66666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Polymorphism</a:t>
            </a:r>
            <a:endParaRPr sz="2400"/>
          </a:p>
        </p:txBody>
      </p:sp>
      <p:sp>
        <p:nvSpPr>
          <p:cNvPr id="339" name="Shape 339"/>
          <p:cNvSpPr txBox="1"/>
          <p:nvPr/>
        </p:nvSpPr>
        <p:spPr>
          <a:xfrm>
            <a:off x="98250" y="1644525"/>
            <a:ext cx="14928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666666"/>
                </a:solidFill>
              </a:rPr>
              <a:t>“Parent” class:</a:t>
            </a:r>
            <a:endParaRPr>
              <a:solidFill>
                <a:srgbClr val="666666"/>
              </a:solidFill>
            </a:endParaRPr>
          </a:p>
        </p:txBody>
      </p:sp>
      <p:sp>
        <p:nvSpPr>
          <p:cNvPr id="340" name="Shape 340"/>
          <p:cNvSpPr txBox="1"/>
          <p:nvPr/>
        </p:nvSpPr>
        <p:spPr>
          <a:xfrm>
            <a:off x="98250" y="4120338"/>
            <a:ext cx="1492800" cy="36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666666"/>
                </a:solidFill>
              </a:rPr>
              <a:t>“Child” classes:</a:t>
            </a:r>
            <a:endParaRPr>
              <a:solidFill>
                <a:srgbClr val="666666"/>
              </a:solidFill>
            </a:endParaRPr>
          </a:p>
        </p:txBody>
      </p:sp>
      <p:grpSp>
        <p:nvGrpSpPr>
          <p:cNvPr id="341" name="Shape 341"/>
          <p:cNvGrpSpPr/>
          <p:nvPr/>
        </p:nvGrpSpPr>
        <p:grpSpPr>
          <a:xfrm>
            <a:off x="4293625" y="937013"/>
            <a:ext cx="2233155" cy="1270037"/>
            <a:chOff x="168852" y="393854"/>
            <a:chExt cx="2623230" cy="753597"/>
          </a:xfrm>
        </p:grpSpPr>
        <p:sp>
          <p:nvSpPr>
            <p:cNvPr id="342" name="Shape 342"/>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Fruit</a:t>
              </a:r>
              <a:endParaRPr b="1" sz="1200"/>
            </a:p>
          </p:txBody>
        </p:sp>
        <p:sp>
          <p:nvSpPr>
            <p:cNvPr id="343" name="Shape 343"/>
            <p:cNvSpPr/>
            <p:nvPr/>
          </p:nvSpPr>
          <p:spPr>
            <a:xfrm>
              <a:off x="168852" y="623050"/>
              <a:ext cx="2623200" cy="214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weight : float</a:t>
              </a:r>
              <a:endParaRPr sz="1200"/>
            </a:p>
          </p:txBody>
        </p:sp>
        <p:sp>
          <p:nvSpPr>
            <p:cNvPr id="344" name="Shape 344"/>
            <p:cNvSpPr/>
            <p:nvPr/>
          </p:nvSpPr>
          <p:spPr>
            <a:xfrm>
              <a:off x="168852" y="837551"/>
              <a:ext cx="2623200" cy="309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grow()</a:t>
              </a:r>
              <a:endParaRPr sz="1200"/>
            </a:p>
            <a:p>
              <a:pPr indent="0" lvl="0" marL="0" rtl="0" algn="l">
                <a:spcBef>
                  <a:spcPts val="0"/>
                </a:spcBef>
                <a:spcAft>
                  <a:spcPts val="0"/>
                </a:spcAft>
                <a:buNone/>
              </a:pPr>
              <a:r>
                <a:rPr lang="en" sz="1200"/>
                <a:t>eat()</a:t>
              </a:r>
              <a:endParaRPr sz="1200"/>
            </a:p>
          </p:txBody>
        </p:sp>
      </p:grpSp>
      <p:grpSp>
        <p:nvGrpSpPr>
          <p:cNvPr id="345" name="Shape 345"/>
          <p:cNvGrpSpPr/>
          <p:nvPr/>
        </p:nvGrpSpPr>
        <p:grpSpPr>
          <a:xfrm>
            <a:off x="1864550" y="3802075"/>
            <a:ext cx="2233155" cy="1225281"/>
            <a:chOff x="168852" y="393854"/>
            <a:chExt cx="2623229" cy="727041"/>
          </a:xfrm>
        </p:grpSpPr>
        <p:sp>
          <p:nvSpPr>
            <p:cNvPr id="346" name="Shape 346"/>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Banana</a:t>
              </a:r>
              <a:endParaRPr b="1" sz="1200"/>
            </a:p>
          </p:txBody>
        </p:sp>
        <p:sp>
          <p:nvSpPr>
            <p:cNvPr id="347" name="Shape 347"/>
            <p:cNvSpPr/>
            <p:nvPr/>
          </p:nvSpPr>
          <p:spPr>
            <a:xfrm>
              <a:off x="168852" y="623057"/>
              <a:ext cx="2623200" cy="17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348" name="Shape 348"/>
            <p:cNvSpPr/>
            <p:nvPr/>
          </p:nvSpPr>
          <p:spPr>
            <a:xfrm>
              <a:off x="168852" y="797195"/>
              <a:ext cx="2623200" cy="3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peel(percentage : float)</a:t>
              </a:r>
              <a:endParaRPr sz="1200"/>
            </a:p>
            <a:p>
              <a:pPr indent="0" lvl="0" marL="0" rtl="0" algn="l">
                <a:spcBef>
                  <a:spcPts val="0"/>
                </a:spcBef>
                <a:spcAft>
                  <a:spcPts val="0"/>
                </a:spcAft>
                <a:buNone/>
              </a:pPr>
              <a:r>
                <a:rPr b="1" lang="en" sz="1200"/>
                <a:t>eat()</a:t>
              </a:r>
              <a:endParaRPr b="1" sz="1200"/>
            </a:p>
          </p:txBody>
        </p:sp>
      </p:grpSp>
      <p:grpSp>
        <p:nvGrpSpPr>
          <p:cNvPr id="349" name="Shape 349"/>
          <p:cNvGrpSpPr/>
          <p:nvPr/>
        </p:nvGrpSpPr>
        <p:grpSpPr>
          <a:xfrm>
            <a:off x="4328625" y="3802075"/>
            <a:ext cx="2233143" cy="1224779"/>
            <a:chOff x="168867" y="393854"/>
            <a:chExt cx="2623215" cy="726742"/>
          </a:xfrm>
        </p:grpSpPr>
        <p:sp>
          <p:nvSpPr>
            <p:cNvPr id="350" name="Shape 350"/>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Orange</a:t>
              </a:r>
              <a:endParaRPr b="1" sz="1200"/>
            </a:p>
          </p:txBody>
        </p:sp>
        <p:sp>
          <p:nvSpPr>
            <p:cNvPr id="351" name="Shape 351"/>
            <p:cNvSpPr/>
            <p:nvPr/>
          </p:nvSpPr>
          <p:spPr>
            <a:xfrm>
              <a:off x="168867" y="623057"/>
              <a:ext cx="2623200" cy="17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352" name="Shape 352"/>
            <p:cNvSpPr/>
            <p:nvPr/>
          </p:nvSpPr>
          <p:spPr>
            <a:xfrm>
              <a:off x="168867" y="797197"/>
              <a:ext cx="2623200" cy="323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peel()</a:t>
              </a:r>
              <a:endParaRPr sz="1200"/>
            </a:p>
            <a:p>
              <a:pPr indent="0" lvl="0" marL="0" rtl="0" algn="l">
                <a:spcBef>
                  <a:spcPts val="0"/>
                </a:spcBef>
                <a:spcAft>
                  <a:spcPts val="0"/>
                </a:spcAft>
                <a:buNone/>
              </a:pPr>
              <a:r>
                <a:rPr b="1" lang="en" sz="1200"/>
                <a:t>eat()</a:t>
              </a:r>
              <a:endParaRPr b="1" sz="1200"/>
            </a:p>
          </p:txBody>
        </p:sp>
      </p:grpSp>
      <p:grpSp>
        <p:nvGrpSpPr>
          <p:cNvPr id="353" name="Shape 353"/>
          <p:cNvGrpSpPr/>
          <p:nvPr/>
        </p:nvGrpSpPr>
        <p:grpSpPr>
          <a:xfrm>
            <a:off x="6792700" y="3802075"/>
            <a:ext cx="2233155" cy="1225281"/>
            <a:chOff x="168852" y="393854"/>
            <a:chExt cx="2623230" cy="727040"/>
          </a:xfrm>
        </p:grpSpPr>
        <p:sp>
          <p:nvSpPr>
            <p:cNvPr id="354" name="Shape 354"/>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Apple</a:t>
              </a:r>
              <a:endParaRPr b="1" sz="1200"/>
            </a:p>
          </p:txBody>
        </p:sp>
        <p:sp>
          <p:nvSpPr>
            <p:cNvPr id="355" name="Shape 355"/>
            <p:cNvSpPr/>
            <p:nvPr/>
          </p:nvSpPr>
          <p:spPr>
            <a:xfrm>
              <a:off x="168852" y="623057"/>
              <a:ext cx="2623200" cy="174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356" name="Shape 356"/>
            <p:cNvSpPr/>
            <p:nvPr/>
          </p:nvSpPr>
          <p:spPr>
            <a:xfrm>
              <a:off x="168852" y="797195"/>
              <a:ext cx="2623200" cy="3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wash()</a:t>
              </a:r>
              <a:endParaRPr sz="1200"/>
            </a:p>
            <a:p>
              <a:pPr indent="0" lvl="0" marL="0" rtl="0">
                <a:spcBef>
                  <a:spcPts val="0"/>
                </a:spcBef>
                <a:spcAft>
                  <a:spcPts val="0"/>
                </a:spcAft>
                <a:buNone/>
              </a:pPr>
              <a:r>
                <a:rPr b="1" lang="en" sz="1200"/>
                <a:t>eat()</a:t>
              </a:r>
              <a:endParaRPr b="1" sz="1200"/>
            </a:p>
          </p:txBody>
        </p:sp>
      </p:grpSp>
      <p:cxnSp>
        <p:nvCxnSpPr>
          <p:cNvPr id="357" name="Shape 357"/>
          <p:cNvCxnSpPr>
            <a:stCxn id="354" idx="3"/>
            <a:endCxn id="344" idx="2"/>
          </p:cNvCxnSpPr>
          <p:nvPr/>
        </p:nvCxnSpPr>
        <p:spPr>
          <a:xfrm rot="10800000">
            <a:off x="5410290" y="2206975"/>
            <a:ext cx="2499000" cy="1595100"/>
          </a:xfrm>
          <a:prstGeom prst="straightConnector1">
            <a:avLst/>
          </a:prstGeom>
          <a:noFill/>
          <a:ln cap="flat" cmpd="sng" w="38100">
            <a:solidFill>
              <a:schemeClr val="dk2"/>
            </a:solidFill>
            <a:prstDash val="solid"/>
            <a:round/>
            <a:headEnd len="med" w="med" type="none"/>
            <a:tailEnd len="med" w="med" type="triangle"/>
          </a:ln>
        </p:spPr>
      </p:cxnSp>
      <p:cxnSp>
        <p:nvCxnSpPr>
          <p:cNvPr id="358" name="Shape 358"/>
          <p:cNvCxnSpPr>
            <a:stCxn id="350" idx="3"/>
            <a:endCxn id="344" idx="2"/>
          </p:cNvCxnSpPr>
          <p:nvPr/>
        </p:nvCxnSpPr>
        <p:spPr>
          <a:xfrm rot="10800000">
            <a:off x="5410103" y="2206975"/>
            <a:ext cx="35100" cy="1595100"/>
          </a:xfrm>
          <a:prstGeom prst="straightConnector1">
            <a:avLst/>
          </a:prstGeom>
          <a:noFill/>
          <a:ln cap="flat" cmpd="sng" w="38100">
            <a:solidFill>
              <a:schemeClr val="dk2"/>
            </a:solidFill>
            <a:prstDash val="solid"/>
            <a:round/>
            <a:headEnd len="med" w="med" type="none"/>
            <a:tailEnd len="med" w="med" type="triangle"/>
          </a:ln>
        </p:spPr>
      </p:cxnSp>
      <p:cxnSp>
        <p:nvCxnSpPr>
          <p:cNvPr id="359" name="Shape 359"/>
          <p:cNvCxnSpPr>
            <a:stCxn id="346" idx="3"/>
            <a:endCxn id="344" idx="2"/>
          </p:cNvCxnSpPr>
          <p:nvPr/>
        </p:nvCxnSpPr>
        <p:spPr>
          <a:xfrm flipH="1" rot="10800000">
            <a:off x="2981140" y="2206975"/>
            <a:ext cx="2429100" cy="15951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Polymorphism in sci-kit learn</a:t>
            </a:r>
            <a:endParaRPr sz="2400"/>
          </a:p>
        </p:txBody>
      </p:sp>
      <p:grpSp>
        <p:nvGrpSpPr>
          <p:cNvPr id="365" name="Shape 365"/>
          <p:cNvGrpSpPr/>
          <p:nvPr/>
        </p:nvGrpSpPr>
        <p:grpSpPr>
          <a:xfrm>
            <a:off x="172854" y="3230878"/>
            <a:ext cx="3049769" cy="1486940"/>
            <a:chOff x="168850" y="393854"/>
            <a:chExt cx="2623231" cy="882300"/>
          </a:xfrm>
        </p:grpSpPr>
        <p:sp>
          <p:nvSpPr>
            <p:cNvPr id="366" name="Shape 366"/>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sklearn.linear_model.</a:t>
              </a:r>
              <a:r>
                <a:rPr b="1" lang="en" sz="1200"/>
                <a:t>LinearRegression</a:t>
              </a:r>
              <a:endParaRPr b="1" sz="1200"/>
            </a:p>
          </p:txBody>
        </p:sp>
        <p:sp>
          <p:nvSpPr>
            <p:cNvPr id="367" name="Shape 367"/>
            <p:cNvSpPr/>
            <p:nvPr/>
          </p:nvSpPr>
          <p:spPr>
            <a:xfrm>
              <a:off x="168850" y="623052"/>
              <a:ext cx="2623200" cy="19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endParaRPr sz="1200"/>
            </a:p>
          </p:txBody>
        </p:sp>
        <p:sp>
          <p:nvSpPr>
            <p:cNvPr id="368" name="Shape 368"/>
            <p:cNvSpPr/>
            <p:nvPr/>
          </p:nvSpPr>
          <p:spPr>
            <a:xfrm>
              <a:off x="168850" y="820154"/>
              <a:ext cx="2623200" cy="45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fit(X, y)</a:t>
              </a:r>
              <a:endParaRPr sz="1200"/>
            </a:p>
            <a:p>
              <a:pPr indent="0" lvl="0" marL="0" rtl="0" algn="l">
                <a:spcBef>
                  <a:spcPts val="0"/>
                </a:spcBef>
                <a:spcAft>
                  <a:spcPts val="0"/>
                </a:spcAft>
                <a:buNone/>
              </a:pPr>
              <a:r>
                <a:rPr lang="en" sz="1200"/>
                <a:t>predict(X)</a:t>
              </a:r>
              <a:endParaRPr sz="1200"/>
            </a:p>
            <a:p>
              <a:pPr indent="0" lvl="0" marL="0" rtl="0" algn="l">
                <a:spcBef>
                  <a:spcPts val="0"/>
                </a:spcBef>
                <a:spcAft>
                  <a:spcPts val="0"/>
                </a:spcAft>
                <a:buNone/>
              </a:pPr>
              <a:r>
                <a:rPr lang="en" sz="1200"/>
                <a:t>score(X, y)</a:t>
              </a:r>
              <a:endParaRPr sz="1200"/>
            </a:p>
          </p:txBody>
        </p:sp>
      </p:grpSp>
      <p:grpSp>
        <p:nvGrpSpPr>
          <p:cNvPr id="369" name="Shape 369"/>
          <p:cNvGrpSpPr/>
          <p:nvPr/>
        </p:nvGrpSpPr>
        <p:grpSpPr>
          <a:xfrm>
            <a:off x="3260518" y="992298"/>
            <a:ext cx="2622969" cy="1486940"/>
            <a:chOff x="168850" y="393854"/>
            <a:chExt cx="2623231" cy="882300"/>
          </a:xfrm>
        </p:grpSpPr>
        <p:sp>
          <p:nvSpPr>
            <p:cNvPr id="370" name="Shape 370"/>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sklearn.base.</a:t>
              </a:r>
              <a:r>
                <a:rPr b="1" lang="en" sz="1200"/>
                <a:t>ClassifierMixin</a:t>
              </a:r>
              <a:endParaRPr b="1" sz="1200"/>
            </a:p>
          </p:txBody>
        </p:sp>
        <p:sp>
          <p:nvSpPr>
            <p:cNvPr id="371" name="Shape 371"/>
            <p:cNvSpPr/>
            <p:nvPr/>
          </p:nvSpPr>
          <p:spPr>
            <a:xfrm>
              <a:off x="168850" y="623052"/>
              <a:ext cx="2623200" cy="19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endParaRPr sz="1200"/>
            </a:p>
          </p:txBody>
        </p:sp>
        <p:sp>
          <p:nvSpPr>
            <p:cNvPr id="372" name="Shape 372"/>
            <p:cNvSpPr/>
            <p:nvPr/>
          </p:nvSpPr>
          <p:spPr>
            <a:xfrm>
              <a:off x="168850" y="820154"/>
              <a:ext cx="2623200" cy="45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fit(X, y)</a:t>
              </a:r>
              <a:endParaRPr sz="1200"/>
            </a:p>
            <a:p>
              <a:pPr indent="0" lvl="0" marL="0" rtl="0" algn="l">
                <a:spcBef>
                  <a:spcPts val="0"/>
                </a:spcBef>
                <a:spcAft>
                  <a:spcPts val="0"/>
                </a:spcAft>
                <a:buNone/>
              </a:pPr>
              <a:r>
                <a:rPr lang="en" sz="1200"/>
                <a:t>predict(X)</a:t>
              </a:r>
              <a:endParaRPr sz="1200"/>
            </a:p>
            <a:p>
              <a:pPr indent="0" lvl="0" marL="0" rtl="0" algn="l">
                <a:spcBef>
                  <a:spcPts val="0"/>
                </a:spcBef>
                <a:spcAft>
                  <a:spcPts val="0"/>
                </a:spcAft>
                <a:buNone/>
              </a:pPr>
              <a:r>
                <a:rPr lang="en" sz="1200"/>
                <a:t>score(X, y)</a:t>
              </a:r>
              <a:endParaRPr sz="1200"/>
            </a:p>
          </p:txBody>
        </p:sp>
      </p:grpSp>
      <p:grpSp>
        <p:nvGrpSpPr>
          <p:cNvPr id="373" name="Shape 373"/>
          <p:cNvGrpSpPr/>
          <p:nvPr/>
        </p:nvGrpSpPr>
        <p:grpSpPr>
          <a:xfrm>
            <a:off x="3583003" y="3230875"/>
            <a:ext cx="3201654" cy="1486940"/>
            <a:chOff x="168850" y="393854"/>
            <a:chExt cx="2623231" cy="882300"/>
          </a:xfrm>
        </p:grpSpPr>
        <p:sp>
          <p:nvSpPr>
            <p:cNvPr id="374" name="Shape 374"/>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sklearn.linear_model.</a:t>
              </a:r>
              <a:r>
                <a:rPr b="1" lang="en" sz="1200"/>
                <a:t>LogisticRegression</a:t>
              </a:r>
              <a:endParaRPr b="1" sz="1200"/>
            </a:p>
          </p:txBody>
        </p:sp>
        <p:sp>
          <p:nvSpPr>
            <p:cNvPr id="375" name="Shape 375"/>
            <p:cNvSpPr/>
            <p:nvPr/>
          </p:nvSpPr>
          <p:spPr>
            <a:xfrm>
              <a:off x="168850" y="623052"/>
              <a:ext cx="2623200" cy="19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endParaRPr sz="1200"/>
            </a:p>
          </p:txBody>
        </p:sp>
        <p:sp>
          <p:nvSpPr>
            <p:cNvPr id="376" name="Shape 376"/>
            <p:cNvSpPr/>
            <p:nvPr/>
          </p:nvSpPr>
          <p:spPr>
            <a:xfrm>
              <a:off x="168850" y="820154"/>
              <a:ext cx="2623200" cy="45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fit(X, y)</a:t>
              </a:r>
              <a:endParaRPr sz="1200"/>
            </a:p>
            <a:p>
              <a:pPr indent="0" lvl="0" marL="0" rtl="0" algn="l">
                <a:spcBef>
                  <a:spcPts val="0"/>
                </a:spcBef>
                <a:spcAft>
                  <a:spcPts val="0"/>
                </a:spcAft>
                <a:buNone/>
              </a:pPr>
              <a:r>
                <a:rPr lang="en" sz="1200"/>
                <a:t>predict(X)</a:t>
              </a:r>
              <a:endParaRPr sz="1200"/>
            </a:p>
            <a:p>
              <a:pPr indent="0" lvl="0" marL="0" rtl="0" algn="l">
                <a:spcBef>
                  <a:spcPts val="0"/>
                </a:spcBef>
                <a:spcAft>
                  <a:spcPts val="0"/>
                </a:spcAft>
                <a:buNone/>
              </a:pPr>
              <a:r>
                <a:rPr lang="en" sz="1200"/>
                <a:t>score(X, y)</a:t>
              </a:r>
              <a:endParaRPr sz="1200"/>
            </a:p>
          </p:txBody>
        </p:sp>
      </p:grpSp>
      <p:grpSp>
        <p:nvGrpSpPr>
          <p:cNvPr id="377" name="Shape 377"/>
          <p:cNvGrpSpPr/>
          <p:nvPr/>
        </p:nvGrpSpPr>
        <p:grpSpPr>
          <a:xfrm>
            <a:off x="7113768" y="3230883"/>
            <a:ext cx="1811079" cy="1486940"/>
            <a:chOff x="168850" y="393854"/>
            <a:chExt cx="2623231" cy="882300"/>
          </a:xfrm>
        </p:grpSpPr>
        <p:sp>
          <p:nvSpPr>
            <p:cNvPr id="378" name="Shape 378"/>
            <p:cNvSpPr/>
            <p:nvPr/>
          </p:nvSpPr>
          <p:spPr>
            <a:xfrm>
              <a:off x="168882" y="393854"/>
              <a:ext cx="2623200" cy="229200"/>
            </a:xfrm>
            <a:prstGeom prst="round2SameRect">
              <a:avLst>
                <a:gd fmla="val 16667" name="adj1"/>
                <a:gd fmla="val 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sklearn.svm.</a:t>
              </a:r>
              <a:r>
                <a:rPr b="1" lang="en" sz="1200"/>
                <a:t>SVC</a:t>
              </a:r>
              <a:endParaRPr b="1" sz="1200"/>
            </a:p>
          </p:txBody>
        </p:sp>
        <p:sp>
          <p:nvSpPr>
            <p:cNvPr id="379" name="Shape 379"/>
            <p:cNvSpPr/>
            <p:nvPr/>
          </p:nvSpPr>
          <p:spPr>
            <a:xfrm>
              <a:off x="168850" y="623052"/>
              <a:ext cx="2623200" cy="19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endParaRPr sz="1200"/>
            </a:p>
          </p:txBody>
        </p:sp>
        <p:sp>
          <p:nvSpPr>
            <p:cNvPr id="380" name="Shape 380"/>
            <p:cNvSpPr/>
            <p:nvPr/>
          </p:nvSpPr>
          <p:spPr>
            <a:xfrm>
              <a:off x="168850" y="820154"/>
              <a:ext cx="2623200" cy="456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fit(X, y)</a:t>
              </a:r>
              <a:endParaRPr sz="1200"/>
            </a:p>
            <a:p>
              <a:pPr indent="0" lvl="0" marL="0" rtl="0" algn="l">
                <a:spcBef>
                  <a:spcPts val="0"/>
                </a:spcBef>
                <a:spcAft>
                  <a:spcPts val="0"/>
                </a:spcAft>
                <a:buNone/>
              </a:pPr>
              <a:r>
                <a:rPr lang="en" sz="1200"/>
                <a:t>predict(X)</a:t>
              </a:r>
              <a:endParaRPr sz="1200"/>
            </a:p>
            <a:p>
              <a:pPr indent="0" lvl="0" marL="0" rtl="0" algn="l">
                <a:spcBef>
                  <a:spcPts val="0"/>
                </a:spcBef>
                <a:spcAft>
                  <a:spcPts val="0"/>
                </a:spcAft>
                <a:buNone/>
              </a:pPr>
              <a:r>
                <a:rPr lang="en" sz="1200"/>
                <a:t>score(X, y)</a:t>
              </a:r>
              <a:endParaRPr sz="1200"/>
            </a:p>
          </p:txBody>
        </p:sp>
      </p:grpSp>
      <p:cxnSp>
        <p:nvCxnSpPr>
          <p:cNvPr id="381" name="Shape 381"/>
          <p:cNvCxnSpPr>
            <a:stCxn id="366" idx="3"/>
            <a:endCxn id="372" idx="2"/>
          </p:cNvCxnSpPr>
          <p:nvPr/>
        </p:nvCxnSpPr>
        <p:spPr>
          <a:xfrm flipH="1" rot="10800000">
            <a:off x="1697757" y="2479378"/>
            <a:ext cx="2874300" cy="751500"/>
          </a:xfrm>
          <a:prstGeom prst="straightConnector1">
            <a:avLst/>
          </a:prstGeom>
          <a:noFill/>
          <a:ln cap="flat" cmpd="sng" w="38100">
            <a:solidFill>
              <a:schemeClr val="dk2"/>
            </a:solidFill>
            <a:prstDash val="solid"/>
            <a:round/>
            <a:headEnd len="med" w="med" type="none"/>
            <a:tailEnd len="med" w="med" type="triangle"/>
          </a:ln>
        </p:spPr>
      </p:cxnSp>
      <p:cxnSp>
        <p:nvCxnSpPr>
          <p:cNvPr id="382" name="Shape 382"/>
          <p:cNvCxnSpPr>
            <a:stCxn id="374" idx="3"/>
            <a:endCxn id="372" idx="2"/>
          </p:cNvCxnSpPr>
          <p:nvPr/>
        </p:nvCxnSpPr>
        <p:spPr>
          <a:xfrm rot="10800000">
            <a:off x="4571848" y="2479375"/>
            <a:ext cx="612000" cy="751500"/>
          </a:xfrm>
          <a:prstGeom prst="straightConnector1">
            <a:avLst/>
          </a:prstGeom>
          <a:noFill/>
          <a:ln cap="flat" cmpd="sng" w="38100">
            <a:solidFill>
              <a:schemeClr val="dk2"/>
            </a:solidFill>
            <a:prstDash val="solid"/>
            <a:round/>
            <a:headEnd len="med" w="med" type="none"/>
            <a:tailEnd len="med" w="med" type="triangle"/>
          </a:ln>
        </p:spPr>
      </p:cxnSp>
      <p:cxnSp>
        <p:nvCxnSpPr>
          <p:cNvPr id="383" name="Shape 383"/>
          <p:cNvCxnSpPr>
            <a:stCxn id="378" idx="3"/>
            <a:endCxn id="372" idx="2"/>
          </p:cNvCxnSpPr>
          <p:nvPr/>
        </p:nvCxnSpPr>
        <p:spPr>
          <a:xfrm rot="10800000">
            <a:off x="4572018" y="2479383"/>
            <a:ext cx="3447300" cy="751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Notes about Python convention</a:t>
            </a:r>
            <a:endParaRPr/>
          </a:p>
        </p:txBody>
      </p:sp>
      <p:sp>
        <p:nvSpPr>
          <p:cNvPr id="389" name="Shape 389"/>
          <p:cNvSpPr txBox="1"/>
          <p:nvPr>
            <p:ph idx="1" type="body"/>
          </p:nvPr>
        </p:nvSpPr>
        <p:spPr>
          <a:xfrm>
            <a:off x="297975" y="1919075"/>
            <a:ext cx="8396100" cy="3056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Classes:</a:t>
            </a:r>
            <a:endParaRPr/>
          </a:p>
          <a:p>
            <a:pPr indent="-342900" lvl="0" marL="457200" rtl="0">
              <a:spcBef>
                <a:spcPts val="1600"/>
              </a:spcBef>
              <a:spcAft>
                <a:spcPts val="0"/>
              </a:spcAft>
              <a:buSzPts val="1800"/>
              <a:buChar char="●"/>
            </a:pPr>
            <a:r>
              <a:rPr lang="en"/>
              <a:t>Class names are nouns.</a:t>
            </a:r>
            <a:endParaRPr/>
          </a:p>
          <a:p>
            <a:pPr indent="-342900" lvl="0" marL="457200" rtl="0">
              <a:spcBef>
                <a:spcPts val="0"/>
              </a:spcBef>
              <a:spcAft>
                <a:spcPts val="0"/>
              </a:spcAft>
              <a:buSzPts val="1800"/>
              <a:buChar char="●"/>
            </a:pPr>
            <a:r>
              <a:rPr lang="en"/>
              <a:t>Class names use </a:t>
            </a:r>
            <a:r>
              <a:rPr i="1" lang="en"/>
              <a:t>UpperCamelCase</a:t>
            </a:r>
            <a:r>
              <a:rPr lang="en"/>
              <a:t>.</a:t>
            </a:r>
            <a:endParaRPr/>
          </a:p>
          <a:p>
            <a:pPr indent="0" lvl="0" marL="0" rtl="0">
              <a:spcBef>
                <a:spcPts val="1600"/>
              </a:spcBef>
              <a:spcAft>
                <a:spcPts val="0"/>
              </a:spcAft>
              <a:buNone/>
            </a:pPr>
            <a:r>
              <a:rPr lang="en"/>
              <a:t>Methods:</a:t>
            </a:r>
            <a:endParaRPr/>
          </a:p>
          <a:p>
            <a:pPr indent="-342900" lvl="0" marL="457200" rtl="0">
              <a:spcBef>
                <a:spcPts val="1600"/>
              </a:spcBef>
              <a:spcAft>
                <a:spcPts val="0"/>
              </a:spcAft>
              <a:buSzPts val="1800"/>
              <a:buChar char="●"/>
            </a:pPr>
            <a:r>
              <a:rPr lang="en"/>
              <a:t>Method names are (usually) verbs.</a:t>
            </a:r>
            <a:endParaRPr/>
          </a:p>
          <a:p>
            <a:pPr indent="-342900" lvl="0" marL="457200" rtl="0">
              <a:spcBef>
                <a:spcPts val="0"/>
              </a:spcBef>
              <a:spcAft>
                <a:spcPts val="0"/>
              </a:spcAft>
              <a:buSzPts val="1800"/>
              <a:buChar char="●"/>
            </a:pPr>
            <a:r>
              <a:rPr lang="en"/>
              <a:t>Method names use </a:t>
            </a:r>
            <a:r>
              <a:rPr i="1" lang="en"/>
              <a:t>snake_case</a:t>
            </a:r>
            <a:r>
              <a:rPr lang="en"/>
              <a:t>.</a:t>
            </a:r>
            <a:endParaRPr/>
          </a:p>
          <a:p>
            <a:pPr indent="-342900" lvl="0" marL="457200" rtl="0">
              <a:spcBef>
                <a:spcPts val="0"/>
              </a:spcBef>
              <a:spcAft>
                <a:spcPts val="0"/>
              </a:spcAft>
              <a:buSzPts val="1800"/>
              <a:buChar char="●"/>
            </a:pPr>
            <a:r>
              <a:rPr lang="en"/>
              <a:t>Method names that begin with an underscore should be treated as “private”.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460950" y="915350"/>
            <a:ext cx="8222100" cy="1551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Live Python Demo:</a:t>
            </a:r>
            <a:endParaRPr/>
          </a:p>
          <a:p>
            <a:pPr indent="457200" lvl="0" marL="0" rtl="0">
              <a:spcBef>
                <a:spcPts val="0"/>
              </a:spcBef>
              <a:spcAft>
                <a:spcPts val="0"/>
              </a:spcAft>
              <a:buNone/>
            </a:pPr>
            <a:r>
              <a:rPr lang="en"/>
              <a:t>Testing code via mock objects</a:t>
            </a:r>
            <a:endParaRPr/>
          </a:p>
        </p:txBody>
      </p:sp>
      <p:sp>
        <p:nvSpPr>
          <p:cNvPr id="395" name="Shape 395"/>
          <p:cNvSpPr txBox="1"/>
          <p:nvPr>
            <p:ph type="title"/>
          </p:nvPr>
        </p:nvSpPr>
        <p:spPr>
          <a:xfrm>
            <a:off x="460950" y="2467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Testing the Controller.</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type="ctrTitle"/>
          </p:nvPr>
        </p:nvSpPr>
        <p:spPr>
          <a:xfrm>
            <a:off x="390525" y="1590675"/>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Afternoon Exercise </a:t>
            </a:r>
            <a:endParaRPr/>
          </a:p>
        </p:txBody>
      </p:sp>
      <p:sp>
        <p:nvSpPr>
          <p:cNvPr id="401" name="Shape 401"/>
          <p:cNvSpPr txBox="1"/>
          <p:nvPr>
            <p:ph idx="1" type="subTitle"/>
          </p:nvPr>
        </p:nvSpPr>
        <p:spPr>
          <a:xfrm>
            <a:off x="390525" y="2560530"/>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Simulate the game of Blackjack in an OOP-style program.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471900" y="309575"/>
            <a:ext cx="8222100" cy="1197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OOP is a programming paradigm</a:t>
            </a:r>
            <a:endParaRPr/>
          </a:p>
          <a:p>
            <a:pPr indent="0" lvl="0" marL="0">
              <a:spcBef>
                <a:spcPts val="0"/>
              </a:spcBef>
              <a:spcAft>
                <a:spcPts val="0"/>
              </a:spcAft>
              <a:buNone/>
            </a:pPr>
            <a:br>
              <a:rPr lang="en" sz="1800">
                <a:solidFill>
                  <a:srgbClr val="DD7E6B"/>
                </a:solidFill>
              </a:rPr>
            </a:br>
            <a:r>
              <a:rPr lang="en" sz="1800">
                <a:solidFill>
                  <a:srgbClr val="FFFFFF"/>
                </a:solidFill>
              </a:rPr>
              <a:t>What is a “paradigm”?</a:t>
            </a:r>
            <a:endParaRPr sz="1800">
              <a:solidFill>
                <a:srgbClr val="FFFFFF"/>
              </a:solidFill>
            </a:endParaRPr>
          </a:p>
        </p:txBody>
      </p:sp>
      <p:sp>
        <p:nvSpPr>
          <p:cNvPr id="92" name="Shape 92"/>
          <p:cNvSpPr txBox="1"/>
          <p:nvPr>
            <p:ph idx="1" type="body"/>
          </p:nvPr>
        </p:nvSpPr>
        <p:spPr>
          <a:xfrm>
            <a:off x="471900" y="1798125"/>
            <a:ext cx="8222100" cy="283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Paradigm:</a:t>
            </a:r>
            <a:r>
              <a:rPr lang="en"/>
              <a:t> a distinct set of concepts or thought patterns</a:t>
            </a:r>
            <a:endParaRPr/>
          </a:p>
          <a:p>
            <a:pPr indent="0" lvl="0" marL="0" rtl="0">
              <a:spcBef>
                <a:spcPts val="1600"/>
              </a:spcBef>
              <a:spcAft>
                <a:spcPts val="0"/>
              </a:spcAft>
              <a:buNone/>
            </a:pPr>
            <a:r>
              <a:rPr lang="en"/>
              <a:t>Other programming paradigms:</a:t>
            </a:r>
            <a:endParaRPr/>
          </a:p>
          <a:p>
            <a:pPr indent="-342900" lvl="0" marL="457200" rtl="0">
              <a:spcBef>
                <a:spcPts val="1600"/>
              </a:spcBef>
              <a:spcAft>
                <a:spcPts val="0"/>
              </a:spcAft>
              <a:buSzPts val="1800"/>
              <a:buChar char="●"/>
            </a:pPr>
            <a:r>
              <a:rPr b="1" lang="en"/>
              <a:t>Functional:</a:t>
            </a:r>
            <a:r>
              <a:rPr lang="en"/>
              <a:t> no global state, deeply nested function calls</a:t>
            </a:r>
            <a:endParaRPr/>
          </a:p>
          <a:p>
            <a:pPr indent="-342900" lvl="0" marL="457200" rtl="0">
              <a:spcBef>
                <a:spcPts val="0"/>
              </a:spcBef>
              <a:spcAft>
                <a:spcPts val="0"/>
              </a:spcAft>
              <a:buSzPts val="1800"/>
              <a:buChar char="●"/>
            </a:pPr>
            <a:r>
              <a:rPr b="1" lang="en"/>
              <a:t>Imperative:</a:t>
            </a:r>
            <a:r>
              <a:rPr lang="en"/>
              <a:t> explicit sequence of commands (often called sequential)</a:t>
            </a:r>
            <a:endParaRPr/>
          </a:p>
          <a:p>
            <a:pPr indent="-342900" lvl="0" marL="457200" rtl="0">
              <a:spcBef>
                <a:spcPts val="0"/>
              </a:spcBef>
              <a:spcAft>
                <a:spcPts val="0"/>
              </a:spcAft>
              <a:buSzPts val="1800"/>
              <a:buChar char="●"/>
            </a:pPr>
            <a:r>
              <a:rPr b="1" lang="en"/>
              <a:t>Procedural:</a:t>
            </a:r>
            <a:r>
              <a:rPr lang="en"/>
              <a:t> like imperative, but also supports procedures (e.g., functions)</a:t>
            </a:r>
            <a:endParaRPr/>
          </a:p>
          <a:p>
            <a:pPr indent="-342900" lvl="0" marL="457200" rtl="0">
              <a:spcBef>
                <a:spcPts val="0"/>
              </a:spcBef>
              <a:spcAft>
                <a:spcPts val="0"/>
              </a:spcAft>
              <a:buSzPts val="1800"/>
              <a:buChar char="●"/>
            </a:pPr>
            <a:r>
              <a:rPr b="1" lang="en"/>
              <a:t>Declarative:</a:t>
            </a:r>
            <a:r>
              <a:rPr lang="en"/>
              <a:t> declare the result you want, not how to obtain it (e.g. SQL)</a:t>
            </a:r>
            <a:endParaRPr/>
          </a:p>
          <a:p>
            <a:pPr indent="-342900" lvl="0" marL="457200" rtl="0">
              <a:spcBef>
                <a:spcPts val="0"/>
              </a:spcBef>
              <a:spcAft>
                <a:spcPts val="0"/>
              </a:spcAft>
              <a:buSzPts val="1800"/>
              <a:buChar char="●"/>
            </a:pPr>
            <a:r>
              <a:rPr lang="en"/>
              <a:t>…</a:t>
            </a:r>
            <a:endParaRPr/>
          </a:p>
          <a:p>
            <a:pPr indent="0" lvl="0" marL="0" rtl="0">
              <a:spcBef>
                <a:spcPts val="1600"/>
              </a:spcBef>
              <a:spcAft>
                <a:spcPts val="1600"/>
              </a:spcAft>
              <a:buNone/>
            </a:pPr>
            <a:r>
              <a:rPr lang="en"/>
              <a:t>Most programming languages offer a mix of paradigms.</a:t>
            </a:r>
            <a:endParaRPr/>
          </a:p>
        </p:txBody>
      </p:sp>
      <p:cxnSp>
        <p:nvCxnSpPr>
          <p:cNvPr id="93" name="Shape 93"/>
          <p:cNvCxnSpPr/>
          <p:nvPr/>
        </p:nvCxnSpPr>
        <p:spPr>
          <a:xfrm>
            <a:off x="583400" y="1452575"/>
            <a:ext cx="2190900" cy="0"/>
          </a:xfrm>
          <a:prstGeom prst="straightConnector1">
            <a:avLst/>
          </a:prstGeom>
          <a:noFill/>
          <a:ln cap="flat" cmpd="sng" w="38100">
            <a:solidFill>
              <a:srgbClr val="CC4125"/>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1000"/>
                                        <p:tgtEl>
                                          <p:spTgt spid="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animEffect filter="fade" transition="in">
                                      <p:cBhvr>
                                        <p:cTn dur="1000"/>
                                        <p:tgtEl>
                                          <p:spTgt spid="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animEffect filter="fade" transition="in">
                                      <p:cBhvr>
                                        <p:cTn dur="1000"/>
                                        <p:tgtEl>
                                          <p:spTgt spid="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6" st="6"/>
                                            </p:txEl>
                                          </p:spTgt>
                                        </p:tgtEl>
                                        <p:attrNameLst>
                                          <p:attrName>style.visibility</p:attrName>
                                        </p:attrNameLst>
                                      </p:cBhvr>
                                      <p:to>
                                        <p:strVal val="visible"/>
                                      </p:to>
                                    </p:set>
                                    <p:animEffect filter="fade" transition="in">
                                      <p:cBhvr>
                                        <p:cTn dur="1000"/>
                                        <p:tgtEl>
                                          <p:spTgt spid="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7" st="7"/>
                                            </p:txEl>
                                          </p:spTgt>
                                        </p:tgtEl>
                                        <p:attrNameLst>
                                          <p:attrName>style.visibility</p:attrName>
                                        </p:attrNameLst>
                                      </p:cBhvr>
                                      <p:to>
                                        <p:strVal val="visible"/>
                                      </p:to>
                                    </p:set>
                                    <p:animEffect filter="fade" transition="in">
                                      <p:cBhvr>
                                        <p:cTn dur="1000"/>
                                        <p:tgtEl>
                                          <p:spTgt spid="9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471900" y="1291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What’s in a program?</a:t>
            </a:r>
            <a:endParaRPr/>
          </a:p>
        </p:txBody>
      </p:sp>
      <p:sp>
        <p:nvSpPr>
          <p:cNvPr id="99" name="Shape 99"/>
          <p:cNvSpPr txBox="1"/>
          <p:nvPr>
            <p:ph idx="1" type="body"/>
          </p:nvPr>
        </p:nvSpPr>
        <p:spPr>
          <a:xfrm>
            <a:off x="471900" y="928475"/>
            <a:ext cx="8222100" cy="767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F3F3F3"/>
                </a:solidFill>
              </a:rPr>
              <a:t>“A program by any other name would smell as sweet.”  - Shakespeare’s Juliet</a:t>
            </a:r>
            <a:endParaRPr>
              <a:solidFill>
                <a:srgbClr val="F3F3F3"/>
              </a:solidFill>
            </a:endParaRPr>
          </a:p>
        </p:txBody>
      </p:sp>
      <p:sp>
        <p:nvSpPr>
          <p:cNvPr id="100" name="Shape 100"/>
          <p:cNvSpPr txBox="1"/>
          <p:nvPr/>
        </p:nvSpPr>
        <p:spPr>
          <a:xfrm>
            <a:off x="1986300" y="2101300"/>
            <a:ext cx="4746300" cy="23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Program = Data + Algorithm</a:t>
            </a:r>
            <a:endParaRPr sz="24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solidFill>
                  <a:srgbClr val="666666"/>
                </a:solidFill>
              </a:rPr>
              <a:t>For this presentation, we’ll say:</a:t>
            </a:r>
            <a:endParaRPr/>
          </a:p>
          <a:p>
            <a:pPr indent="0" lvl="0" marL="0" rtl="0" algn="ctr">
              <a:spcBef>
                <a:spcPts val="0"/>
              </a:spcBef>
              <a:spcAft>
                <a:spcPts val="0"/>
              </a:spcAft>
              <a:buNone/>
            </a:pPr>
            <a:r>
              <a:t/>
            </a:r>
            <a:endParaRPr/>
          </a:p>
          <a:p>
            <a:pPr indent="0" lvl="0" marL="0" algn="ctr">
              <a:spcBef>
                <a:spcPts val="0"/>
              </a:spcBef>
              <a:spcAft>
                <a:spcPts val="0"/>
              </a:spcAft>
              <a:buNone/>
            </a:pPr>
            <a:r>
              <a:rPr lang="en" sz="2400"/>
              <a:t>Program = State + Behavior</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1000"/>
                                        <p:tgtEl>
                                          <p:spTgt spid="1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1000"/>
                                        <p:tgtEl>
                                          <p:spTgt spid="1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animEffect filter="fade" transition="in">
                                      <p:cBhvr>
                                        <p:cTn dur="1000"/>
                                        <p:tgtEl>
                                          <p:spTgt spid="10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So, what is the OOP paradigm all about?</a:t>
            </a:r>
            <a:endParaRPr/>
          </a:p>
        </p:txBody>
      </p:sp>
      <p:sp>
        <p:nvSpPr>
          <p:cNvPr id="106" name="Shape 10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Group the program’s state and behavior inside </a:t>
            </a:r>
            <a:r>
              <a:rPr b="1" lang="en"/>
              <a:t>objects</a:t>
            </a:r>
            <a:r>
              <a:rPr lang="en"/>
              <a:t> and </a:t>
            </a:r>
            <a:r>
              <a:rPr b="1" lang="en"/>
              <a:t>classes</a:t>
            </a:r>
            <a:r>
              <a:rPr lang="en"/>
              <a:t>.</a:t>
            </a:r>
            <a:endParaRPr/>
          </a:p>
          <a:p>
            <a:pPr indent="0" lvl="0" marL="0" rtl="0">
              <a:spcBef>
                <a:spcPts val="1600"/>
              </a:spcBef>
              <a:spcAft>
                <a:spcPts val="0"/>
              </a:spcAft>
              <a:buNone/>
            </a:pPr>
            <a:r>
              <a:rPr lang="en"/>
              <a:t>Inspired by how humans categorize and manipulate the physical world.</a:t>
            </a:r>
            <a:endParaRPr/>
          </a:p>
          <a:p>
            <a:pPr indent="0" lvl="0" marL="0" rtl="0">
              <a:spcBef>
                <a:spcPts val="1600"/>
              </a:spcBef>
              <a:spcAft>
                <a:spcPts val="0"/>
              </a:spcAft>
              <a:buNone/>
            </a:pPr>
            <a:r>
              <a:rPr lang="en"/>
              <a:t>E.g. Consider the concept of “Mug”:</a:t>
            </a:r>
            <a:endParaRPr/>
          </a:p>
          <a:p>
            <a:pPr indent="-342900" lvl="0" marL="457200" rtl="0">
              <a:spcBef>
                <a:spcPts val="1600"/>
              </a:spcBef>
              <a:spcAft>
                <a:spcPts val="0"/>
              </a:spcAft>
              <a:buSzPts val="1800"/>
              <a:buChar char="●"/>
            </a:pPr>
            <a:r>
              <a:rPr lang="en"/>
              <a:t>Mug has state: color, volume, location</a:t>
            </a:r>
            <a:endParaRPr/>
          </a:p>
          <a:p>
            <a:pPr indent="-342900" lvl="0" marL="457200">
              <a:spcBef>
                <a:spcPts val="0"/>
              </a:spcBef>
              <a:spcAft>
                <a:spcPts val="0"/>
              </a:spcAft>
              <a:buSzPts val="1800"/>
              <a:buChar char="●"/>
            </a:pPr>
            <a:r>
              <a:rPr lang="en"/>
              <a:t>Mug has behavior: drink, fill, refill, break, clean</a:t>
            </a:r>
            <a:endParaRPr/>
          </a:p>
        </p:txBody>
      </p:sp>
      <p:pic>
        <p:nvPicPr>
          <p:cNvPr id="107" name="Shape 107"/>
          <p:cNvPicPr preferRelativeResize="0"/>
          <p:nvPr/>
        </p:nvPicPr>
        <p:blipFill>
          <a:blip r:embed="rId3">
            <a:alphaModFix/>
          </a:blip>
          <a:stretch>
            <a:fillRect/>
          </a:stretch>
        </p:blipFill>
        <p:spPr>
          <a:xfrm>
            <a:off x="7209500" y="3355825"/>
            <a:ext cx="1484500" cy="1484500"/>
          </a:xfrm>
          <a:prstGeom prst="rect">
            <a:avLst/>
          </a:prstGeom>
          <a:noFill/>
          <a:ln>
            <a:noFill/>
          </a:ln>
        </p:spPr>
      </p:pic>
      <p:sp>
        <p:nvSpPr>
          <p:cNvPr id="108" name="Shape 108"/>
          <p:cNvSpPr txBox="1"/>
          <p:nvPr/>
        </p:nvSpPr>
        <p:spPr>
          <a:xfrm>
            <a:off x="5687125" y="4375800"/>
            <a:ext cx="1589100" cy="76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CC4125"/>
                </a:solidFill>
              </a:rPr>
              <a:t>What is the current state of this mug?</a:t>
            </a:r>
            <a:endParaRPr>
              <a:solidFill>
                <a:srgbClr val="CC4125"/>
              </a:solidFill>
            </a:endParaRPr>
          </a:p>
        </p:txBody>
      </p:sp>
      <p:cxnSp>
        <p:nvCxnSpPr>
          <p:cNvPr id="109" name="Shape 109"/>
          <p:cNvCxnSpPr>
            <a:endCxn id="107" idx="1"/>
          </p:cNvCxnSpPr>
          <p:nvPr/>
        </p:nvCxnSpPr>
        <p:spPr>
          <a:xfrm flipH="1" rot="10800000">
            <a:off x="6816200" y="4098075"/>
            <a:ext cx="393300" cy="459900"/>
          </a:xfrm>
          <a:prstGeom prst="straightConnector1">
            <a:avLst/>
          </a:prstGeom>
          <a:noFill/>
          <a:ln cap="flat" cmpd="sng" w="9525">
            <a:solidFill>
              <a:srgbClr val="CC412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0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000"/>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1000"/>
                                        <p:tgtEl>
                                          <p:spTgt spid="1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OOP Terminology: “Object”</a:t>
            </a:r>
            <a:endParaRPr/>
          </a:p>
        </p:txBody>
      </p:sp>
      <p:sp>
        <p:nvSpPr>
          <p:cNvPr id="115" name="Shape 115"/>
          <p:cNvSpPr txBox="1"/>
          <p:nvPr>
            <p:ph idx="1" type="body"/>
          </p:nvPr>
        </p:nvSpPr>
        <p:spPr>
          <a:xfrm>
            <a:off x="471900" y="1919075"/>
            <a:ext cx="8222100" cy="157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 </a:t>
            </a:r>
            <a:r>
              <a:rPr b="1" lang="en"/>
              <a:t>object</a:t>
            </a:r>
            <a:r>
              <a:rPr lang="en"/>
              <a:t> is:</a:t>
            </a:r>
            <a:endParaRPr/>
          </a:p>
          <a:p>
            <a:pPr indent="-342900" lvl="0" marL="457200" rtl="0">
              <a:spcBef>
                <a:spcPts val="1600"/>
              </a:spcBef>
              <a:spcAft>
                <a:spcPts val="0"/>
              </a:spcAft>
              <a:buSzPts val="1800"/>
              <a:buChar char="-"/>
            </a:pPr>
            <a:r>
              <a:rPr lang="en"/>
              <a:t>A collection of variables (the “state” of the object)</a:t>
            </a:r>
            <a:endParaRPr/>
          </a:p>
          <a:p>
            <a:pPr indent="-342900" lvl="0" marL="457200" rtl="0">
              <a:spcBef>
                <a:spcPts val="0"/>
              </a:spcBef>
              <a:spcAft>
                <a:spcPts val="0"/>
              </a:spcAft>
              <a:buSzPts val="1800"/>
              <a:buChar char="-"/>
            </a:pPr>
            <a:r>
              <a:rPr lang="en"/>
              <a:t>A collection of methods (the “behavior” of the object)</a:t>
            </a:r>
            <a:endParaRPr/>
          </a:p>
        </p:txBody>
      </p:sp>
      <p:pic>
        <p:nvPicPr>
          <p:cNvPr id="116" name="Shape 116"/>
          <p:cNvPicPr preferRelativeResize="0"/>
          <p:nvPr/>
        </p:nvPicPr>
        <p:blipFill>
          <a:blip r:embed="rId3">
            <a:alphaModFix/>
          </a:blip>
          <a:stretch>
            <a:fillRect/>
          </a:stretch>
        </p:blipFill>
        <p:spPr>
          <a:xfrm>
            <a:off x="1999450" y="3637525"/>
            <a:ext cx="1461075" cy="1461075"/>
          </a:xfrm>
          <a:prstGeom prst="rect">
            <a:avLst/>
          </a:prstGeom>
          <a:noFill/>
          <a:ln>
            <a:noFill/>
          </a:ln>
        </p:spPr>
      </p:pic>
      <p:pic>
        <p:nvPicPr>
          <p:cNvPr id="117" name="Shape 117"/>
          <p:cNvPicPr preferRelativeResize="0"/>
          <p:nvPr/>
        </p:nvPicPr>
        <p:blipFill>
          <a:blip r:embed="rId4">
            <a:alphaModFix/>
          </a:blip>
          <a:stretch>
            <a:fillRect/>
          </a:stretch>
        </p:blipFill>
        <p:spPr>
          <a:xfrm>
            <a:off x="384250" y="3483750"/>
            <a:ext cx="1170875" cy="1170875"/>
          </a:xfrm>
          <a:prstGeom prst="rect">
            <a:avLst/>
          </a:prstGeom>
          <a:noFill/>
          <a:ln>
            <a:noFill/>
          </a:ln>
        </p:spPr>
      </p:pic>
      <p:pic>
        <p:nvPicPr>
          <p:cNvPr id="118" name="Shape 118"/>
          <p:cNvPicPr preferRelativeResize="0"/>
          <p:nvPr/>
        </p:nvPicPr>
        <p:blipFill>
          <a:blip r:embed="rId5">
            <a:alphaModFix/>
          </a:blip>
          <a:stretch>
            <a:fillRect/>
          </a:stretch>
        </p:blipFill>
        <p:spPr>
          <a:xfrm>
            <a:off x="5457125" y="3282650"/>
            <a:ext cx="1306774" cy="1306774"/>
          </a:xfrm>
          <a:prstGeom prst="rect">
            <a:avLst/>
          </a:prstGeom>
          <a:noFill/>
          <a:ln>
            <a:noFill/>
          </a:ln>
        </p:spPr>
      </p:pic>
      <p:pic>
        <p:nvPicPr>
          <p:cNvPr id="119" name="Shape 119"/>
          <p:cNvPicPr preferRelativeResize="0"/>
          <p:nvPr/>
        </p:nvPicPr>
        <p:blipFill>
          <a:blip r:embed="rId6">
            <a:alphaModFix/>
          </a:blip>
          <a:stretch>
            <a:fillRect/>
          </a:stretch>
        </p:blipFill>
        <p:spPr>
          <a:xfrm>
            <a:off x="7168150" y="3783375"/>
            <a:ext cx="1264950" cy="1264950"/>
          </a:xfrm>
          <a:prstGeom prst="rect">
            <a:avLst/>
          </a:prstGeom>
          <a:noFill/>
          <a:ln>
            <a:noFill/>
          </a:ln>
        </p:spPr>
      </p:pic>
      <p:pic>
        <p:nvPicPr>
          <p:cNvPr id="120" name="Shape 120"/>
          <p:cNvPicPr preferRelativeResize="0"/>
          <p:nvPr/>
        </p:nvPicPr>
        <p:blipFill>
          <a:blip r:embed="rId7">
            <a:alphaModFix/>
          </a:blip>
          <a:stretch>
            <a:fillRect/>
          </a:stretch>
        </p:blipFill>
        <p:spPr>
          <a:xfrm>
            <a:off x="6983450" y="1773224"/>
            <a:ext cx="2028075" cy="1864300"/>
          </a:xfrm>
          <a:prstGeom prst="rect">
            <a:avLst/>
          </a:prstGeom>
          <a:noFill/>
          <a:ln>
            <a:noFill/>
          </a:ln>
        </p:spPr>
      </p:pic>
      <p:sp>
        <p:nvSpPr>
          <p:cNvPr id="121" name="Shape 121"/>
          <p:cNvSpPr txBox="1"/>
          <p:nvPr/>
        </p:nvSpPr>
        <p:spPr>
          <a:xfrm>
            <a:off x="3585825" y="3690475"/>
            <a:ext cx="1746000" cy="130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CC4125"/>
                </a:solidFill>
              </a:rPr>
              <a:t>There are 5 “Mug” objects on this page. Each has distinct state, but the same behavior.</a:t>
            </a:r>
            <a:endParaRPr>
              <a:solidFill>
                <a:srgbClr val="CC412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OOP Terminology: “Class”</a:t>
            </a:r>
            <a:endParaRPr/>
          </a:p>
        </p:txBody>
      </p:sp>
      <p:sp>
        <p:nvSpPr>
          <p:cNvPr id="127" name="Shape 127"/>
          <p:cNvSpPr txBox="1"/>
          <p:nvPr>
            <p:ph idx="1" type="body"/>
          </p:nvPr>
        </p:nvSpPr>
        <p:spPr>
          <a:xfrm>
            <a:off x="471900" y="1919075"/>
            <a:ext cx="8222100" cy="208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a:t>
            </a:r>
            <a:r>
              <a:rPr b="1" lang="en"/>
              <a:t>class</a:t>
            </a:r>
            <a:r>
              <a:rPr lang="en"/>
              <a:t> is a “blueprint” for objects. It’s the meta concept.</a:t>
            </a:r>
            <a:endParaRPr/>
          </a:p>
          <a:p>
            <a:pPr indent="0" lvl="0" marL="0">
              <a:spcBef>
                <a:spcPts val="1600"/>
              </a:spcBef>
              <a:spcAft>
                <a:spcPts val="1600"/>
              </a:spcAft>
              <a:buNone/>
            </a:pPr>
            <a:r>
              <a:rPr lang="en"/>
              <a:t>E.g. The previous slide showed 5 mug objects. Each of those 5 objects is an </a:t>
            </a:r>
            <a:r>
              <a:rPr b="1" lang="en"/>
              <a:t>instance</a:t>
            </a:r>
            <a:r>
              <a:rPr lang="en"/>
              <a:t> of the class: </a:t>
            </a:r>
            <a:r>
              <a:rPr lang="en" u="sng"/>
              <a:t>Mug</a:t>
            </a:r>
            <a:r>
              <a:rPr lang="en"/>
              <a:t>.   5 objects, 1 class.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many objects? How many classes?</a:t>
            </a:r>
            <a:endParaRPr/>
          </a:p>
        </p:txBody>
      </p:sp>
      <p:pic>
        <p:nvPicPr>
          <p:cNvPr id="133" name="Shape 133"/>
          <p:cNvPicPr preferRelativeResize="0"/>
          <p:nvPr/>
        </p:nvPicPr>
        <p:blipFill>
          <a:blip r:embed="rId3">
            <a:alphaModFix/>
          </a:blip>
          <a:stretch>
            <a:fillRect/>
          </a:stretch>
        </p:blipFill>
        <p:spPr>
          <a:xfrm>
            <a:off x="5410700" y="1775388"/>
            <a:ext cx="1592725" cy="1592725"/>
          </a:xfrm>
          <a:prstGeom prst="rect">
            <a:avLst/>
          </a:prstGeom>
          <a:noFill/>
          <a:ln>
            <a:noFill/>
          </a:ln>
        </p:spPr>
      </p:pic>
      <p:pic>
        <p:nvPicPr>
          <p:cNvPr id="134" name="Shape 134"/>
          <p:cNvPicPr preferRelativeResize="0"/>
          <p:nvPr/>
        </p:nvPicPr>
        <p:blipFill>
          <a:blip r:embed="rId4">
            <a:alphaModFix/>
          </a:blip>
          <a:stretch>
            <a:fillRect/>
          </a:stretch>
        </p:blipFill>
        <p:spPr>
          <a:xfrm>
            <a:off x="5840700" y="3428638"/>
            <a:ext cx="1592725" cy="1592725"/>
          </a:xfrm>
          <a:prstGeom prst="rect">
            <a:avLst/>
          </a:prstGeom>
          <a:noFill/>
          <a:ln>
            <a:noFill/>
          </a:ln>
        </p:spPr>
      </p:pic>
      <p:pic>
        <p:nvPicPr>
          <p:cNvPr id="135" name="Shape 135"/>
          <p:cNvPicPr preferRelativeResize="0"/>
          <p:nvPr/>
        </p:nvPicPr>
        <p:blipFill>
          <a:blip r:embed="rId5">
            <a:alphaModFix/>
          </a:blip>
          <a:stretch>
            <a:fillRect/>
          </a:stretch>
        </p:blipFill>
        <p:spPr>
          <a:xfrm>
            <a:off x="4394100" y="3102741"/>
            <a:ext cx="1592725" cy="2121834"/>
          </a:xfrm>
          <a:prstGeom prst="rect">
            <a:avLst/>
          </a:prstGeom>
          <a:noFill/>
          <a:ln>
            <a:noFill/>
          </a:ln>
        </p:spPr>
      </p:pic>
      <p:pic>
        <p:nvPicPr>
          <p:cNvPr id="136" name="Shape 136"/>
          <p:cNvPicPr preferRelativeResize="0"/>
          <p:nvPr/>
        </p:nvPicPr>
        <p:blipFill>
          <a:blip r:embed="rId6">
            <a:alphaModFix/>
          </a:blip>
          <a:stretch>
            <a:fillRect/>
          </a:stretch>
        </p:blipFill>
        <p:spPr>
          <a:xfrm>
            <a:off x="2663600" y="3428625"/>
            <a:ext cx="1592725" cy="1592725"/>
          </a:xfrm>
          <a:prstGeom prst="rect">
            <a:avLst/>
          </a:prstGeom>
          <a:noFill/>
          <a:ln>
            <a:noFill/>
          </a:ln>
        </p:spPr>
      </p:pic>
      <p:pic>
        <p:nvPicPr>
          <p:cNvPr id="137" name="Shape 137"/>
          <p:cNvPicPr preferRelativeResize="0"/>
          <p:nvPr/>
        </p:nvPicPr>
        <p:blipFill>
          <a:blip r:embed="rId7">
            <a:alphaModFix/>
          </a:blip>
          <a:stretch>
            <a:fillRect/>
          </a:stretch>
        </p:blipFill>
        <p:spPr>
          <a:xfrm>
            <a:off x="114800" y="1832863"/>
            <a:ext cx="2187447" cy="1364550"/>
          </a:xfrm>
          <a:prstGeom prst="rect">
            <a:avLst/>
          </a:prstGeom>
          <a:noFill/>
          <a:ln>
            <a:noFill/>
          </a:ln>
        </p:spPr>
      </p:pic>
      <p:pic>
        <p:nvPicPr>
          <p:cNvPr id="138" name="Shape 138"/>
          <p:cNvPicPr preferRelativeResize="0"/>
          <p:nvPr/>
        </p:nvPicPr>
        <p:blipFill>
          <a:blip r:embed="rId8">
            <a:alphaModFix/>
          </a:blip>
          <a:stretch>
            <a:fillRect/>
          </a:stretch>
        </p:blipFill>
        <p:spPr>
          <a:xfrm>
            <a:off x="2456925" y="1832866"/>
            <a:ext cx="2456950" cy="1364546"/>
          </a:xfrm>
          <a:prstGeom prst="rect">
            <a:avLst/>
          </a:prstGeom>
          <a:noFill/>
          <a:ln>
            <a:noFill/>
          </a:ln>
        </p:spPr>
      </p:pic>
      <p:pic>
        <p:nvPicPr>
          <p:cNvPr id="139" name="Shape 139"/>
          <p:cNvPicPr preferRelativeResize="0"/>
          <p:nvPr/>
        </p:nvPicPr>
        <p:blipFill>
          <a:blip r:embed="rId9">
            <a:alphaModFix/>
          </a:blip>
          <a:stretch>
            <a:fillRect/>
          </a:stretch>
        </p:blipFill>
        <p:spPr>
          <a:xfrm>
            <a:off x="68875" y="3523863"/>
            <a:ext cx="2456949" cy="1402250"/>
          </a:xfrm>
          <a:prstGeom prst="rect">
            <a:avLst/>
          </a:prstGeom>
          <a:noFill/>
          <a:ln>
            <a:noFill/>
          </a:ln>
        </p:spPr>
      </p:pic>
      <p:pic>
        <p:nvPicPr>
          <p:cNvPr id="140" name="Shape 140"/>
          <p:cNvPicPr preferRelativeResize="0"/>
          <p:nvPr/>
        </p:nvPicPr>
        <p:blipFill>
          <a:blip r:embed="rId10">
            <a:alphaModFix/>
          </a:blip>
          <a:stretch>
            <a:fillRect/>
          </a:stretch>
        </p:blipFill>
        <p:spPr>
          <a:xfrm>
            <a:off x="7493875" y="3703956"/>
            <a:ext cx="1592725" cy="1194543"/>
          </a:xfrm>
          <a:prstGeom prst="rect">
            <a:avLst/>
          </a:prstGeom>
          <a:noFill/>
          <a:ln>
            <a:noFill/>
          </a:ln>
        </p:spPr>
      </p:pic>
      <p:pic>
        <p:nvPicPr>
          <p:cNvPr id="141" name="Shape 141"/>
          <p:cNvPicPr preferRelativeResize="0"/>
          <p:nvPr/>
        </p:nvPicPr>
        <p:blipFill>
          <a:blip r:embed="rId11">
            <a:alphaModFix/>
          </a:blip>
          <a:stretch>
            <a:fillRect/>
          </a:stretch>
        </p:blipFill>
        <p:spPr>
          <a:xfrm>
            <a:off x="7249725" y="2107613"/>
            <a:ext cx="1592726" cy="9951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OOP Terminology: “Member variable”</a:t>
            </a:r>
            <a:endParaRPr/>
          </a:p>
        </p:txBody>
      </p:sp>
      <p:sp>
        <p:nvSpPr>
          <p:cNvPr id="147" name="Shape 147"/>
          <p:cNvSpPr txBox="1"/>
          <p:nvPr>
            <p:ph idx="1" type="body"/>
          </p:nvPr>
        </p:nvSpPr>
        <p:spPr>
          <a:xfrm>
            <a:off x="471900" y="1919075"/>
            <a:ext cx="8222100" cy="208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Every object has a set of </a:t>
            </a:r>
            <a:r>
              <a:rPr b="1" lang="en"/>
              <a:t>member variables</a:t>
            </a:r>
            <a:r>
              <a:rPr lang="en"/>
              <a:t>. Member variables are variables that are bound to that object and only that object. You can think of it like that object “owns” those variables.</a:t>
            </a:r>
            <a:endParaRPr/>
          </a:p>
          <a:p>
            <a:pPr indent="0" lvl="0" marL="0" rtl="0">
              <a:spcBef>
                <a:spcPts val="1600"/>
              </a:spcBef>
              <a:spcAft>
                <a:spcPts val="1600"/>
              </a:spcAft>
              <a:buNone/>
            </a:pPr>
            <a:r>
              <a:rPr lang="en"/>
              <a:t>An object’s member variables define that object’s current </a:t>
            </a:r>
            <a:r>
              <a:rPr lang="en" u="sng"/>
              <a:t>state</a:t>
            </a: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